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8"/>
  </p:notesMasterIdLst>
  <p:sldIdLst>
    <p:sldId id="257" r:id="rId2"/>
    <p:sldId id="439" r:id="rId3"/>
    <p:sldId id="440" r:id="rId4"/>
    <p:sldId id="360" r:id="rId5"/>
    <p:sldId id="459" r:id="rId6"/>
    <p:sldId id="488" r:id="rId7"/>
    <p:sldId id="461" r:id="rId8"/>
    <p:sldId id="458" r:id="rId9"/>
    <p:sldId id="467" r:id="rId10"/>
    <p:sldId id="470" r:id="rId11"/>
    <p:sldId id="471" r:id="rId12"/>
    <p:sldId id="468" r:id="rId13"/>
    <p:sldId id="472" r:id="rId14"/>
    <p:sldId id="462" r:id="rId15"/>
    <p:sldId id="262" r:id="rId16"/>
    <p:sldId id="463" r:id="rId17"/>
    <p:sldId id="469" r:id="rId18"/>
    <p:sldId id="475" r:id="rId19"/>
    <p:sldId id="494" r:id="rId20"/>
    <p:sldId id="436" r:id="rId21"/>
    <p:sldId id="474" r:id="rId22"/>
    <p:sldId id="487" r:id="rId23"/>
    <p:sldId id="489" r:id="rId24"/>
    <p:sldId id="476" r:id="rId25"/>
    <p:sldId id="477" r:id="rId26"/>
    <p:sldId id="478" r:id="rId27"/>
    <p:sldId id="491" r:id="rId28"/>
    <p:sldId id="493" r:id="rId29"/>
    <p:sldId id="480" r:id="rId30"/>
    <p:sldId id="492" r:id="rId31"/>
    <p:sldId id="429" r:id="rId32"/>
    <p:sldId id="481" r:id="rId33"/>
    <p:sldId id="490" r:id="rId34"/>
    <p:sldId id="482" r:id="rId35"/>
    <p:sldId id="483" r:id="rId36"/>
    <p:sldId id="495" r:id="rId37"/>
    <p:sldId id="484" r:id="rId38"/>
    <p:sldId id="485" r:id="rId39"/>
    <p:sldId id="486" r:id="rId40"/>
    <p:sldId id="298" r:id="rId41"/>
    <p:sldId id="332" r:id="rId42"/>
    <p:sldId id="333" r:id="rId43"/>
    <p:sldId id="334" r:id="rId44"/>
    <p:sldId id="335" r:id="rId45"/>
    <p:sldId id="336" r:id="rId46"/>
    <p:sldId id="473" r:id="rId47"/>
  </p:sldIdLst>
  <p:sldSz cx="12192000" cy="6858000"/>
  <p:notesSz cx="6858000" cy="9144000"/>
  <p:embeddedFontLst>
    <p:embeddedFont>
      <p:font typeface="NEXT Book Medium" panose="020B0604020101010102" pitchFamily="34" charset="0"/>
      <p:regular r:id="rId49"/>
      <p:italic r:id="rId50"/>
    </p:embeddedFont>
    <p:embeddedFont>
      <p:font typeface="Space Grotesk" pitchFamily="2" charset="0"/>
      <p:regular r:id="rId51"/>
      <p:bold r:id="rId52"/>
    </p:embeddedFont>
    <p:embeddedFont>
      <p:font typeface="Space Grotesk Light" pitchFamily="2" charset="0"/>
      <p:regular r:id="rId53"/>
    </p:embeddedFont>
    <p:embeddedFont>
      <p:font typeface="Space Grotesk Medium" pitchFamily="2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1" roundtripDataSignature="AMtx7mhuAUSRUHXfBEQMryvGwGYUe/XP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08"/>
    <a:srgbClr val="CF2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62593-687B-4A8F-B215-84F779402036}" v="91" dt="2025-02-05T15:06:40.852"/>
  </p1510:revLst>
</p1510:revInfo>
</file>

<file path=ppt/tableStyles.xml><?xml version="1.0" encoding="utf-8"?>
<a:tblStyleLst xmlns:a="http://schemas.openxmlformats.org/drawingml/2006/main" def="{AB39FD84-3D69-4937-9D8F-CB47EF7A7876}">
  <a:tblStyle styleId="{AB39FD84-3D69-4937-9D8F-CB47EF7A7876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86810" autoAdjust="0"/>
  </p:normalViewPr>
  <p:slideViewPr>
    <p:cSldViewPr snapToGrid="0">
      <p:cViewPr varScale="1">
        <p:scale>
          <a:sx n="70" d="100"/>
          <a:sy n="70" d="100"/>
        </p:scale>
        <p:origin x="953" y="2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450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191" Type="http://customschemas.google.com/relationships/presentationmetadata" Target="metadata"/><Relationship Id="rId19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" Type="http://schemas.openxmlformats.org/officeDocument/2006/relationships/slide" Target="slides/slide4.xml"/><Relationship Id="rId194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19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19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9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Space Grotesk" pitchFamily="2" charset="0"/>
        <a:ea typeface="Space Grotesk" pitchFamily="2" charset="0"/>
        <a:cs typeface="Space Grotesk" pitchFamily="2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06" name="Google Shape;10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89F616AB-5A5A-456C-1BC0-790761097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D26B6DA3-5F4D-BFB7-B398-15CA36FEA4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A487EA93-D087-3765-0288-102018AA7F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67068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Dapr Agents is designed to place agents, powered by LLMs, at the core of task execution and workflow orchestration. This principle emphasizes: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LLM-Powered Agents: Dapr Agents enables the creation of agents that leverage LLMs for reasoning, dynamic decision-making, and natural language interactions.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Adaptive Task Handling: Agents in Dapr Agents are equipped with flexible patterns like tool calling and reasoning loops (e.g., </a:t>
            </a:r>
            <a:r>
              <a:rPr lang="en-US" b="0" i="0" dirty="0" err="1">
                <a:effectLst/>
                <a:latin typeface="Space Grotesk" pitchFamily="2" charset="0"/>
                <a:cs typeface="Space Grotesk" pitchFamily="2" charset="0"/>
              </a:rPr>
              <a:t>ReAct</a:t>
            </a: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), allowing them to autonomously tackle complex and evolving tasks.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Seamless Integration: Dapr Agents’ framework allows agents to act as modular, reusable building blocks that integrate seamlessly into workflows, whether they operate independently or collaboratively.</a:t>
            </a:r>
          </a:p>
          <a:p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70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>
          <a:extLst>
            <a:ext uri="{FF2B5EF4-FFF2-40B4-BE49-F238E27FC236}">
              <a16:creationId xmlns:a16="http://schemas.microsoft.com/office/drawing/2014/main" id="{0A2A1547-72AB-C482-EBC0-E5D9C448D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9:notes">
            <a:extLst>
              <a:ext uri="{FF2B5EF4-FFF2-40B4-BE49-F238E27FC236}">
                <a16:creationId xmlns:a16="http://schemas.microsoft.com/office/drawing/2014/main" id="{DD7E9A23-4117-548C-1272-2307476BBC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90" name="Google Shape;290;p39:notes">
            <a:extLst>
              <a:ext uri="{FF2B5EF4-FFF2-40B4-BE49-F238E27FC236}">
                <a16:creationId xmlns:a16="http://schemas.microsoft.com/office/drawing/2014/main" id="{D0769236-64C2-C651-0ED9-BBB8090FFE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26495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B3A0E1C9-3739-1B04-6B00-894949AD4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77DE35D6-9370-0C45-6747-BBAA32E3CE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5FF8E89C-769F-141A-1ECD-0F2D194332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4406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D0D456D6-E191-3DB7-7887-8F55AAC80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8FCDCEA1-5CF6-FC00-6B82-E58B8D4ED0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9FF819AF-5312-B630-BB9E-1EF7EB6794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112101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A9143E1F-A35F-955C-B46C-386E34B9D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EF8390CB-B701-955B-C204-4A891A2103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786C32B4-2DA8-3186-C4B7-1FF1AB58DC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9629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047" name="Google Shape;1047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06" name="Google Shape;1706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24" name="Google Shape;1724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32" name="Google Shape;17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21398A09-FDDC-CB24-699F-171BCD5D9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460388BD-EC27-81ED-C0E8-54D7D9CFE4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A0C68C9F-50BD-4664-6D9C-8DA60445B7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330298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38" name="Google Shape;1738;p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50" name="Google Shape;1750;p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00F1B4F7-163D-112F-422B-199BFD518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:notes">
            <a:extLst>
              <a:ext uri="{FF2B5EF4-FFF2-40B4-BE49-F238E27FC236}">
                <a16:creationId xmlns:a16="http://schemas.microsoft.com/office/drawing/2014/main" id="{0FFDAB11-E10B-9266-CE23-A5F9451F4D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15" name="Google Shape;115;p31:notes">
            <a:extLst>
              <a:ext uri="{FF2B5EF4-FFF2-40B4-BE49-F238E27FC236}">
                <a16:creationId xmlns:a16="http://schemas.microsoft.com/office/drawing/2014/main" id="{0F0BBF75-0F07-CE6C-771E-5A0DFC7BE9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2119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86439A32-FAD0-1131-7CA6-1CBBA3178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:notes">
            <a:extLst>
              <a:ext uri="{FF2B5EF4-FFF2-40B4-BE49-F238E27FC236}">
                <a16:creationId xmlns:a16="http://schemas.microsoft.com/office/drawing/2014/main" id="{F8D5E8D5-775A-6E78-1F9C-157BBD5AA8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15" name="Google Shape;115;p31:notes">
            <a:extLst>
              <a:ext uri="{FF2B5EF4-FFF2-40B4-BE49-F238E27FC236}">
                <a16:creationId xmlns:a16="http://schemas.microsoft.com/office/drawing/2014/main" id="{177ABBE5-560A-00A3-BF1D-3107376642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8886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451E4E01-C307-9ABF-6904-81320D00A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:notes">
            <a:extLst>
              <a:ext uri="{FF2B5EF4-FFF2-40B4-BE49-F238E27FC236}">
                <a16:creationId xmlns:a16="http://schemas.microsoft.com/office/drawing/2014/main" id="{3099CFB3-2790-FCA7-5567-DB15B1CDC6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15" name="Google Shape;115;p31:notes">
            <a:extLst>
              <a:ext uri="{FF2B5EF4-FFF2-40B4-BE49-F238E27FC236}">
                <a16:creationId xmlns:a16="http://schemas.microsoft.com/office/drawing/2014/main" id="{55868A69-69E3-3C53-9DF3-D9A5F49B2A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94809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B379E1D4-4654-0C8B-4A51-C09BCEA1B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4CBBE9F4-EEF2-90E2-DD65-5FE6F3D339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91392B97-9BC7-A4D6-314C-1C0EF32F5E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77966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A031B72C-32EE-DA63-67D8-0B5C9F0A2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73CB2715-04C7-FF0A-D242-2EF7010245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9F781CF9-7FF2-A4FD-892C-59A1291049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2821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0" name="Google Shape;29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_left">
  <p:cSld name="default_lef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6"/>
          <p:cNvSpPr txBox="1">
            <a:spLocks noGrp="1"/>
          </p:cNvSpPr>
          <p:nvPr>
            <p:ph type="title"/>
          </p:nvPr>
        </p:nvSpPr>
        <p:spPr>
          <a:xfrm>
            <a:off x="196754" y="166233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6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Medium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Medium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pace Grotesk Medium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32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_empty_white">
  <p:cSld name="default_empty_whit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lightblue">
  <p:cSld name="section_lightblue">
    <p:bg>
      <p:bgPr>
        <a:solidFill>
          <a:schemeClr val="accent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8"/>
          <p:cNvSpPr txBox="1">
            <a:spLocks noGrp="1"/>
          </p:cNvSpPr>
          <p:nvPr>
            <p:ph type="title"/>
          </p:nvPr>
        </p:nvSpPr>
        <p:spPr>
          <a:xfrm>
            <a:off x="185950" y="3600000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orange">
  <p:cSld name="section_orange">
    <p:bg>
      <p:bgPr>
        <a:solidFill>
          <a:schemeClr val="accent6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2"/>
          <p:cNvSpPr txBox="1">
            <a:spLocks noGrp="1"/>
          </p:cNvSpPr>
          <p:nvPr>
            <p:ph type="title"/>
          </p:nvPr>
        </p:nvSpPr>
        <p:spPr>
          <a:xfrm>
            <a:off x="185950" y="3600000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pace Grotesk Medium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98B"/>
              </a:buClr>
              <a:buSzPts val="2400"/>
              <a:buNone/>
              <a:defRPr sz="2400">
                <a:solidFill>
                  <a:srgbClr val="88898B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2000"/>
              <a:buNone/>
              <a:defRPr sz="2000">
                <a:solidFill>
                  <a:srgbClr val="88898B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800"/>
              <a:buNone/>
              <a:defRPr sz="1800">
                <a:solidFill>
                  <a:srgbClr val="88898B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Space Grotesk Medium"/>
              <a:buNone/>
              <a:defRPr sz="4400" b="0" i="0" u="none" strike="noStrike" cap="non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endParaRPr/>
          </a:p>
        </p:txBody>
      </p:sp>
      <p:sp>
        <p:nvSpPr>
          <p:cNvPr id="8" name="Google Shape;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endParaRPr/>
          </a:p>
        </p:txBody>
      </p:sp>
      <p:sp>
        <p:nvSpPr>
          <p:cNvPr id="9" name="Google Shape;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endParaRPr/>
          </a:p>
        </p:txBody>
      </p:sp>
      <p:sp>
        <p:nvSpPr>
          <p:cNvPr id="10" name="Google Shape;1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18" Type="http://schemas.openxmlformats.org/officeDocument/2006/relationships/image" Target="../media/image3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17" Type="http://schemas.openxmlformats.org/officeDocument/2006/relationships/image" Target="../media/image31.png"/><Relationship Id="rId2" Type="http://schemas.openxmlformats.org/officeDocument/2006/relationships/image" Target="../media/image12.png"/><Relationship Id="rId16" Type="http://schemas.openxmlformats.org/officeDocument/2006/relationships/image" Target="../media/image3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Relationship Id="rId14" Type="http://schemas.openxmlformats.org/officeDocument/2006/relationships/image" Target="../media/image2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hyperlink" Target="https://dapr.io/" TargetMode="Externa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37" Type="http://schemas.openxmlformats.org/officeDocument/2006/relationships/image" Target="../media/image70.sv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69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35" Type="http://schemas.openxmlformats.org/officeDocument/2006/relationships/image" Target="../media/image68.png"/><Relationship Id="rId8" Type="http://schemas.openxmlformats.org/officeDocument/2006/relationships/image" Target="../media/image41.png"/><Relationship Id="rId3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dapr/dapr-agents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2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38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37" Type="http://schemas.openxmlformats.org/officeDocument/2006/relationships/image" Target="../media/image70.sv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69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35" Type="http://schemas.openxmlformats.org/officeDocument/2006/relationships/image" Target="../media/image68.png"/><Relationship Id="rId8" Type="http://schemas.openxmlformats.org/officeDocument/2006/relationships/image" Target="../media/image41.png"/><Relationship Id="rId3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78.png"/><Relationship Id="rId7" Type="http://schemas.openxmlformats.org/officeDocument/2006/relationships/image" Target="../media/image5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thropic.com/engineering/building-effective-agen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dapr/dapr-agents/tree/main/quickstarts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hyperlink" Target="https://twitter.com/daprdev" TargetMode="External"/><Relationship Id="rId3" Type="http://schemas.openxmlformats.org/officeDocument/2006/relationships/image" Target="../media/image79.png"/><Relationship Id="rId7" Type="http://schemas.openxmlformats.org/officeDocument/2006/relationships/image" Target="../media/image82.png"/><Relationship Id="rId12" Type="http://schemas.openxmlformats.org/officeDocument/2006/relationships/hyperlink" Target="https://bit.ly/dapr-discor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hyperlink" Target="https://bit.ly/dapr-quickstarts" TargetMode="External"/><Relationship Id="rId5" Type="http://schemas.openxmlformats.org/officeDocument/2006/relationships/image" Target="../media/image80.png"/><Relationship Id="rId15" Type="http://schemas.openxmlformats.org/officeDocument/2006/relationships/image" Target="../media/image86.svg"/><Relationship Id="rId10" Type="http://schemas.openxmlformats.org/officeDocument/2006/relationships/hyperlink" Target="https://bit.ly/dapr-youtube" TargetMode="External"/><Relationship Id="rId4" Type="http://schemas.openxmlformats.org/officeDocument/2006/relationships/hyperlink" Target="https://dapr.io/" TargetMode="External"/><Relationship Id="rId9" Type="http://schemas.openxmlformats.org/officeDocument/2006/relationships/image" Target="../media/image84.png"/><Relationship Id="rId14" Type="http://schemas.openxmlformats.org/officeDocument/2006/relationships/image" Target="../media/image8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hyperlink" Target="https://bit.ly/dapr-supporter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gma.com/file/fimTyBfSDA7C5nXnsXq69G/Dapr-OSS-design?type=design&amp;node-id=214%3A205&amp;mode=design&amp;t=6tzMOyBYBO1SUPst-1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Space+Grotesk" TargetMode="External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nerdfonts.com/font-downloads" TargetMode="External"/><Relationship Id="rId5" Type="http://schemas.openxmlformats.org/officeDocument/2006/relationships/hyperlink" Target="https://github.com/ryanoasis/nerd-fonts/releases/download/v3.0.2/CascadiaCode.zip" TargetMode="External"/><Relationship Id="rId4" Type="http://schemas.openxmlformats.org/officeDocument/2006/relationships/image" Target="../media/image8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svg"/><Relationship Id="rId18" Type="http://schemas.openxmlformats.org/officeDocument/2006/relationships/image" Target="../media/image31.png"/><Relationship Id="rId3" Type="http://schemas.openxmlformats.org/officeDocument/2006/relationships/image" Target="../media/image93.svg"/><Relationship Id="rId21" Type="http://schemas.openxmlformats.org/officeDocument/2006/relationships/image" Target="../media/image95.svg"/><Relationship Id="rId7" Type="http://schemas.openxmlformats.org/officeDocument/2006/relationships/image" Target="../media/image30.svg"/><Relationship Id="rId12" Type="http://schemas.openxmlformats.org/officeDocument/2006/relationships/image" Target="../media/image19.png"/><Relationship Id="rId17" Type="http://schemas.openxmlformats.org/officeDocument/2006/relationships/image" Target="../media/image28.svg"/><Relationship Id="rId2" Type="http://schemas.openxmlformats.org/officeDocument/2006/relationships/image" Target="../media/image92.png"/><Relationship Id="rId16" Type="http://schemas.openxmlformats.org/officeDocument/2006/relationships/image" Target="../media/image27.png"/><Relationship Id="rId20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26.svg"/><Relationship Id="rId5" Type="http://schemas.openxmlformats.org/officeDocument/2006/relationships/image" Target="../media/image22.svg"/><Relationship Id="rId15" Type="http://schemas.openxmlformats.org/officeDocument/2006/relationships/image" Target="../media/image24.svg"/><Relationship Id="rId10" Type="http://schemas.openxmlformats.org/officeDocument/2006/relationships/image" Target="../media/image25.png"/><Relationship Id="rId19" Type="http://schemas.openxmlformats.org/officeDocument/2006/relationships/image" Target="../media/image32.svg"/><Relationship Id="rId4" Type="http://schemas.openxmlformats.org/officeDocument/2006/relationships/image" Target="../media/image21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30" descr="A white and blue hexagon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34" y="0"/>
            <a:ext cx="121783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00260" y="470088"/>
            <a:ext cx="2030074" cy="2030074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30"/>
          <p:cNvSpPr txBox="1"/>
          <p:nvPr/>
        </p:nvSpPr>
        <p:spPr>
          <a:xfrm>
            <a:off x="722631" y="977294"/>
            <a:ext cx="704215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1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 Agents</a:t>
            </a:r>
            <a:endParaRPr sz="6000" b="1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11" name="Google Shape;111;p30"/>
          <p:cNvSpPr txBox="1"/>
          <p:nvPr/>
        </p:nvSpPr>
        <p:spPr>
          <a:xfrm>
            <a:off x="722630" y="2595998"/>
            <a:ext cx="812438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Build production ready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agentic systems</a:t>
            </a:r>
            <a:endParaRPr sz="36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12" name="Google Shape;112;p30"/>
          <p:cNvSpPr txBox="1"/>
          <p:nvPr/>
        </p:nvSpPr>
        <p:spPr>
          <a:xfrm>
            <a:off x="722631" y="4013854"/>
            <a:ext cx="632586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[Speaker]</a:t>
            </a:r>
            <a:endParaRPr sz="28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CFBC1A-7AAB-219F-3426-2AA7FABB8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2552" y="3103244"/>
            <a:ext cx="3093538" cy="30935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1130-9163-009B-B243-8D3BB3F7F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411D19-D3BF-CBBF-0BE1-6BB64D54C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3BF34C8-3FEA-8B3F-B7C8-2D3DDC39CC8D}"/>
              </a:ext>
            </a:extLst>
          </p:cNvPr>
          <p:cNvGrpSpPr/>
          <p:nvPr/>
        </p:nvGrpSpPr>
        <p:grpSpPr>
          <a:xfrm>
            <a:off x="4441731" y="1090821"/>
            <a:ext cx="3330143" cy="5286253"/>
            <a:chOff x="3928108" y="1097916"/>
            <a:chExt cx="3330143" cy="5286253"/>
          </a:xfrm>
        </p:grpSpPr>
        <p:pic>
          <p:nvPicPr>
            <p:cNvPr id="15" name="Google Shape;4510;p256">
              <a:extLst>
                <a:ext uri="{FF2B5EF4-FFF2-40B4-BE49-F238E27FC236}">
                  <a16:creationId xmlns:a16="http://schemas.microsoft.com/office/drawing/2014/main" id="{8835064D-114D-648E-F741-0E6560EC9F5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240929" y="176544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4513;p256">
              <a:extLst>
                <a:ext uri="{FF2B5EF4-FFF2-40B4-BE49-F238E27FC236}">
                  <a16:creationId xmlns:a16="http://schemas.microsoft.com/office/drawing/2014/main" id="{14C1DC14-3207-C13B-6D11-D722CF2BFC92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240929" y="388112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Google Shape;4532;p256">
              <a:extLst>
                <a:ext uri="{FF2B5EF4-FFF2-40B4-BE49-F238E27FC236}">
                  <a16:creationId xmlns:a16="http://schemas.microsoft.com/office/drawing/2014/main" id="{B177184E-6449-45E6-EFF0-268C2AE64D5E}"/>
                </a:ext>
              </a:extLst>
            </p:cNvPr>
            <p:cNvSpPr/>
            <p:nvPr/>
          </p:nvSpPr>
          <p:spPr>
            <a:xfrm>
              <a:off x="4957939" y="6026896"/>
              <a:ext cx="1297500" cy="35727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Final answer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(output)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8" name="Google Shape;4532;p256">
              <a:extLst>
                <a:ext uri="{FF2B5EF4-FFF2-40B4-BE49-F238E27FC236}">
                  <a16:creationId xmlns:a16="http://schemas.microsoft.com/office/drawing/2014/main" id="{B24AD9B8-1DC6-455A-BF20-117FFEEED936}"/>
                </a:ext>
              </a:extLst>
            </p:cNvPr>
            <p:cNvSpPr/>
            <p:nvPr/>
          </p:nvSpPr>
          <p:spPr>
            <a:xfrm>
              <a:off x="5473196" y="2905169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(input)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9" name="Google Shape;4532;p256">
              <a:extLst>
                <a:ext uri="{FF2B5EF4-FFF2-40B4-BE49-F238E27FC236}">
                  <a16:creationId xmlns:a16="http://schemas.microsoft.com/office/drawing/2014/main" id="{D25497CB-3B45-676D-73D8-6C534F3686B8}"/>
                </a:ext>
              </a:extLst>
            </p:cNvPr>
            <p:cNvSpPr/>
            <p:nvPr/>
          </p:nvSpPr>
          <p:spPr>
            <a:xfrm>
              <a:off x="4957939" y="1097916"/>
              <a:ext cx="1384804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Augmented LLM Agent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3A05A19-E2D1-F59D-BA4F-CDDF4F6B9911}"/>
                </a:ext>
              </a:extLst>
            </p:cNvPr>
            <p:cNvCxnSpPr>
              <a:cxnSpLocks/>
            </p:cNvCxnSpPr>
            <p:nvPr/>
          </p:nvCxnSpPr>
          <p:spPr>
            <a:xfrm>
              <a:off x="5606689" y="27649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4E12C0E-7B0E-BB6C-663A-B6686EC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5606689" y="47461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16541D7-3E68-FAB4-3F47-EED6F20F4C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80859" y="4246883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9FA9DAD-7B81-5E97-9582-F069534D36BB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>
              <a:off x="5972449" y="4246883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Google Shape;4517;p256">
              <a:extLst>
                <a:ext uri="{FF2B5EF4-FFF2-40B4-BE49-F238E27FC236}">
                  <a16:creationId xmlns:a16="http://schemas.microsoft.com/office/drawing/2014/main" id="{C3AEF5E4-479C-6757-8C7C-3B95E7805881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928108" y="3938854"/>
              <a:ext cx="648000" cy="64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DDB7DF1-CD3E-8F13-928C-4B77BB8D3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10251" y="3938854"/>
              <a:ext cx="648000" cy="648000"/>
            </a:xfrm>
            <a:prstGeom prst="rect">
              <a:avLst/>
            </a:prstGeom>
          </p:spPr>
        </p:pic>
        <p:sp>
          <p:nvSpPr>
            <p:cNvPr id="35" name="Google Shape;4532;p256">
              <a:extLst>
                <a:ext uri="{FF2B5EF4-FFF2-40B4-BE49-F238E27FC236}">
                  <a16:creationId xmlns:a16="http://schemas.microsoft.com/office/drawing/2014/main" id="{2FECE9A3-62DE-FCBF-EC86-6560EB08C042}"/>
                </a:ext>
              </a:extLst>
            </p:cNvPr>
            <p:cNvSpPr/>
            <p:nvPr/>
          </p:nvSpPr>
          <p:spPr>
            <a:xfrm>
              <a:off x="4200334" y="3622296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Tools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6" name="Google Shape;4532;p256">
              <a:extLst>
                <a:ext uri="{FF2B5EF4-FFF2-40B4-BE49-F238E27FC236}">
                  <a16:creationId xmlns:a16="http://schemas.microsoft.com/office/drawing/2014/main" id="{53240BCC-9509-C026-8EAA-8FF220B68559}"/>
                </a:ext>
              </a:extLst>
            </p:cNvPr>
            <p:cNvSpPr/>
            <p:nvPr/>
          </p:nvSpPr>
          <p:spPr>
            <a:xfrm>
              <a:off x="5650630" y="3622296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Memory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4749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BBB96-7314-6CCF-D2A3-B5E08706C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FE8A34-3FFF-E40E-4421-B3BC1A9D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ADFCF75A-D835-95F0-1055-50C2E7DF8053}"/>
              </a:ext>
            </a:extLst>
          </p:cNvPr>
          <p:cNvGrpSpPr/>
          <p:nvPr/>
        </p:nvGrpSpPr>
        <p:grpSpPr>
          <a:xfrm>
            <a:off x="1843162" y="1164413"/>
            <a:ext cx="4607034" cy="5527354"/>
            <a:chOff x="7557583" y="1100003"/>
            <a:chExt cx="4607034" cy="5527354"/>
          </a:xfrm>
        </p:grpSpPr>
        <p:sp>
          <p:nvSpPr>
            <p:cNvPr id="39" name="Google Shape;883;p64">
              <a:extLst>
                <a:ext uri="{FF2B5EF4-FFF2-40B4-BE49-F238E27FC236}">
                  <a16:creationId xmlns:a16="http://schemas.microsoft.com/office/drawing/2014/main" id="{22D9E996-F3D4-B5A0-7FC6-7A1CD5DB7B76}"/>
                </a:ext>
              </a:extLst>
            </p:cNvPr>
            <p:cNvSpPr/>
            <p:nvPr/>
          </p:nvSpPr>
          <p:spPr>
            <a:xfrm>
              <a:off x="9452347" y="5354485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End</a:t>
              </a:r>
              <a:endParaRPr sz="12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43" name="Google Shape;888;p64">
              <a:extLst>
                <a:ext uri="{FF2B5EF4-FFF2-40B4-BE49-F238E27FC236}">
                  <a16:creationId xmlns:a16="http://schemas.microsoft.com/office/drawing/2014/main" id="{3BB51FD8-31EA-A3C7-5E41-DBDCDFAE760F}"/>
                </a:ext>
              </a:extLst>
            </p:cNvPr>
            <p:cNvCxnSpPr>
              <a:cxnSpLocks/>
              <a:stCxn id="62" idx="4"/>
              <a:endCxn id="42" idx="0"/>
            </p:cNvCxnSpPr>
            <p:nvPr/>
          </p:nvCxnSpPr>
          <p:spPr>
            <a:xfrm flipH="1">
              <a:off x="9854600" y="2436742"/>
              <a:ext cx="88" cy="394423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48" name="Google Shape;894;p64">
              <a:extLst>
                <a:ext uri="{FF2B5EF4-FFF2-40B4-BE49-F238E27FC236}">
                  <a16:creationId xmlns:a16="http://schemas.microsoft.com/office/drawing/2014/main" id="{3FC4135A-1479-5855-7E04-945BB62F5751}"/>
                </a:ext>
              </a:extLst>
            </p:cNvPr>
            <p:cNvSpPr/>
            <p:nvPr/>
          </p:nvSpPr>
          <p:spPr>
            <a:xfrm>
              <a:off x="9082418" y="3565544"/>
              <a:ext cx="1544540" cy="41447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Wait for event</a:t>
              </a:r>
              <a:endParaRPr sz="12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49" name="Google Shape;895;p64">
              <a:extLst>
                <a:ext uri="{FF2B5EF4-FFF2-40B4-BE49-F238E27FC236}">
                  <a16:creationId xmlns:a16="http://schemas.microsoft.com/office/drawing/2014/main" id="{6B123F16-1F61-88C5-EAC1-EE66BC493E70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7601439" y="3538193"/>
              <a:ext cx="432000" cy="4320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0" name="Google Shape;896;p64">
              <a:extLst>
                <a:ext uri="{FF2B5EF4-FFF2-40B4-BE49-F238E27FC236}">
                  <a16:creationId xmlns:a16="http://schemas.microsoft.com/office/drawing/2014/main" id="{4F38E98D-4A2A-CC3E-0ED7-FDAF6DE2CB27}"/>
                </a:ext>
              </a:extLst>
            </p:cNvPr>
            <p:cNvCxnSpPr>
              <a:cxnSpLocks/>
            </p:cNvCxnSpPr>
            <p:nvPr/>
          </p:nvCxnSpPr>
          <p:spPr>
            <a:xfrm>
              <a:off x="8049634" y="3788737"/>
              <a:ext cx="1032784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1" name="Google Shape;897;p64">
              <a:extLst>
                <a:ext uri="{FF2B5EF4-FFF2-40B4-BE49-F238E27FC236}">
                  <a16:creationId xmlns:a16="http://schemas.microsoft.com/office/drawing/2014/main" id="{9B9EF99F-04EA-8781-4C01-16C4CD675039}"/>
                </a:ext>
              </a:extLst>
            </p:cNvPr>
            <p:cNvCxnSpPr/>
            <p:nvPr/>
          </p:nvCxnSpPr>
          <p:spPr>
            <a:xfrm>
              <a:off x="9854688" y="3229657"/>
              <a:ext cx="0" cy="338451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52" name="Google Shape;898;p64">
              <a:extLst>
                <a:ext uri="{FF2B5EF4-FFF2-40B4-BE49-F238E27FC236}">
                  <a16:creationId xmlns:a16="http://schemas.microsoft.com/office/drawing/2014/main" id="{5E92985B-B09B-A077-1569-496C98A4779F}"/>
                </a:ext>
              </a:extLst>
            </p:cNvPr>
            <p:cNvSpPr txBox="1"/>
            <p:nvPr/>
          </p:nvSpPr>
          <p:spPr>
            <a:xfrm>
              <a:off x="7851255" y="3340473"/>
              <a:ext cx="1278598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External Event</a:t>
              </a:r>
              <a:endParaRPr sz="12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54" name="Google Shape;900;p64">
              <a:extLst>
                <a:ext uri="{FF2B5EF4-FFF2-40B4-BE49-F238E27FC236}">
                  <a16:creationId xmlns:a16="http://schemas.microsoft.com/office/drawing/2014/main" id="{5D903AEA-D5F5-AB54-DA8C-B0B07F23173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149531" y="4620152"/>
              <a:ext cx="457200" cy="953100"/>
            </a:xfrm>
            <a:prstGeom prst="bentConnector3">
              <a:avLst>
                <a:gd name="adj1" fmla="val 53417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5" name="Google Shape;902;p64">
              <a:extLst>
                <a:ext uri="{FF2B5EF4-FFF2-40B4-BE49-F238E27FC236}">
                  <a16:creationId xmlns:a16="http://schemas.microsoft.com/office/drawing/2014/main" id="{ECB6A4F5-D189-F026-FEB9-06C75047D2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109300" y="4613401"/>
              <a:ext cx="457200" cy="966600"/>
            </a:xfrm>
            <a:prstGeom prst="bentConnector3">
              <a:avLst>
                <a:gd name="adj1" fmla="val 53417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62" name="Google Shape;889;p64">
              <a:extLst>
                <a:ext uri="{FF2B5EF4-FFF2-40B4-BE49-F238E27FC236}">
                  <a16:creationId xmlns:a16="http://schemas.microsoft.com/office/drawing/2014/main" id="{78719F7F-14F4-FB6E-A034-78D517EC6E24}"/>
                </a:ext>
              </a:extLst>
            </p:cNvPr>
            <p:cNvSpPr/>
            <p:nvPr/>
          </p:nvSpPr>
          <p:spPr>
            <a:xfrm>
              <a:off x="9452435" y="163223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Start</a:t>
              </a:r>
              <a:endParaRPr sz="1200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63" name="Google Shape;909;p64">
              <a:extLst>
                <a:ext uri="{FF2B5EF4-FFF2-40B4-BE49-F238E27FC236}">
                  <a16:creationId xmlns:a16="http://schemas.microsoft.com/office/drawing/2014/main" id="{89A987A3-A21E-3C7B-5863-326C9D73C326}"/>
                </a:ext>
              </a:extLst>
            </p:cNvPr>
            <p:cNvCxnSpPr>
              <a:cxnSpLocks/>
            </p:cNvCxnSpPr>
            <p:nvPr/>
          </p:nvCxnSpPr>
          <p:spPr>
            <a:xfrm>
              <a:off x="8545744" y="2025201"/>
              <a:ext cx="912201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65" name="Google Shape;911;p64">
              <a:extLst>
                <a:ext uri="{FF2B5EF4-FFF2-40B4-BE49-F238E27FC236}">
                  <a16:creationId xmlns:a16="http://schemas.microsoft.com/office/drawing/2014/main" id="{239B651B-EE1A-D80E-1958-5C8DA6D16C34}"/>
                </a:ext>
              </a:extLst>
            </p:cNvPr>
            <p:cNvSpPr txBox="1"/>
            <p:nvPr/>
          </p:nvSpPr>
          <p:spPr>
            <a:xfrm>
              <a:off x="8193900" y="1636217"/>
              <a:ext cx="1278598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User (input)</a:t>
              </a:r>
              <a:endParaRPr sz="12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66" name="Google Shape;4532;p256">
              <a:extLst>
                <a:ext uri="{FF2B5EF4-FFF2-40B4-BE49-F238E27FC236}">
                  <a16:creationId xmlns:a16="http://schemas.microsoft.com/office/drawing/2014/main" id="{FF303931-9BF3-AA55-4501-A8106F62D97A}"/>
                </a:ext>
              </a:extLst>
            </p:cNvPr>
            <p:cNvSpPr/>
            <p:nvPr/>
          </p:nvSpPr>
          <p:spPr>
            <a:xfrm>
              <a:off x="9205850" y="6270084"/>
              <a:ext cx="1297500" cy="35727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Final answer</a:t>
              </a:r>
              <a:br>
                <a:rPr lang="en-US" sz="1200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sz="1200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(output)</a:t>
              </a:r>
              <a:endParaRPr sz="1200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67" name="Google Shape;915;p64">
              <a:extLst>
                <a:ext uri="{FF2B5EF4-FFF2-40B4-BE49-F238E27FC236}">
                  <a16:creationId xmlns:a16="http://schemas.microsoft.com/office/drawing/2014/main" id="{C509D362-4DB9-60BB-1DBF-5DCC1B17CE61}"/>
                </a:ext>
              </a:extLst>
            </p:cNvPr>
            <p:cNvCxnSpPr/>
            <p:nvPr/>
          </p:nvCxnSpPr>
          <p:spPr>
            <a:xfrm rot="5400000">
              <a:off x="9141200" y="3745040"/>
              <a:ext cx="473700" cy="953100"/>
            </a:xfrm>
            <a:prstGeom prst="bentConnector3">
              <a:avLst>
                <a:gd name="adj1" fmla="val 50000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68" name="Google Shape;916;p64">
              <a:extLst>
                <a:ext uri="{FF2B5EF4-FFF2-40B4-BE49-F238E27FC236}">
                  <a16:creationId xmlns:a16="http://schemas.microsoft.com/office/drawing/2014/main" id="{15B85EB4-1F9D-4685-B61D-BD45E2B77EF1}"/>
                </a:ext>
              </a:extLst>
            </p:cNvPr>
            <p:cNvCxnSpPr/>
            <p:nvPr/>
          </p:nvCxnSpPr>
          <p:spPr>
            <a:xfrm rot="16200000" flipH="1">
              <a:off x="10101050" y="3738290"/>
              <a:ext cx="473700" cy="966600"/>
            </a:xfrm>
            <a:prstGeom prst="bentConnector3">
              <a:avLst>
                <a:gd name="adj1" fmla="val 50000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6CAAE30-7869-1061-5D85-4403D483146F}"/>
                </a:ext>
              </a:extLst>
            </p:cNvPr>
            <p:cNvGrpSpPr/>
            <p:nvPr/>
          </p:nvGrpSpPr>
          <p:grpSpPr>
            <a:xfrm>
              <a:off x="9225560" y="2831165"/>
              <a:ext cx="1258080" cy="414471"/>
              <a:chOff x="9755722" y="2490698"/>
              <a:chExt cx="1258080" cy="414471"/>
            </a:xfrm>
          </p:grpSpPr>
          <p:sp>
            <p:nvSpPr>
              <p:cNvPr id="42" name="Google Shape;887;p64">
                <a:extLst>
                  <a:ext uri="{FF2B5EF4-FFF2-40B4-BE49-F238E27FC236}">
                    <a16:creationId xmlns:a16="http://schemas.microsoft.com/office/drawing/2014/main" id="{D8EC554D-9C12-388F-AC66-9A8408389A4A}"/>
                  </a:ext>
                </a:extLst>
              </p:cNvPr>
              <p:cNvSpPr/>
              <p:nvPr/>
            </p:nvSpPr>
            <p:spPr>
              <a:xfrm>
                <a:off x="9755722" y="2490698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sz="1200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sz="1200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69" name="Google Shape;4513;p256">
                <a:extLst>
                  <a:ext uri="{FF2B5EF4-FFF2-40B4-BE49-F238E27FC236}">
                    <a16:creationId xmlns:a16="http://schemas.microsoft.com/office/drawing/2014/main" id="{824570C7-990C-DC33-C3E7-5A2B5FA3D9BB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0465331" y="2534197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7" name="Google Shape;4510;p256">
              <a:extLst>
                <a:ext uri="{FF2B5EF4-FFF2-40B4-BE49-F238E27FC236}">
                  <a16:creationId xmlns:a16="http://schemas.microsoft.com/office/drawing/2014/main" id="{72E2B55E-DB67-EB5F-C51D-855722129A52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725936" y="1655338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8E425BB-80BD-D814-D843-DE2F1C2EBB92}"/>
                </a:ext>
              </a:extLst>
            </p:cNvPr>
            <p:cNvGrpSpPr/>
            <p:nvPr/>
          </p:nvGrpSpPr>
          <p:grpSpPr>
            <a:xfrm>
              <a:off x="8272460" y="4468167"/>
              <a:ext cx="1258080" cy="414471"/>
              <a:chOff x="9755722" y="2490698"/>
              <a:chExt cx="1258080" cy="414471"/>
            </a:xfrm>
          </p:grpSpPr>
          <p:sp>
            <p:nvSpPr>
              <p:cNvPr id="84" name="Google Shape;887;p64">
                <a:extLst>
                  <a:ext uri="{FF2B5EF4-FFF2-40B4-BE49-F238E27FC236}">
                    <a16:creationId xmlns:a16="http://schemas.microsoft.com/office/drawing/2014/main" id="{D9D05CC8-4997-2AC8-99D7-C407C5313585}"/>
                  </a:ext>
                </a:extLst>
              </p:cNvPr>
              <p:cNvSpPr/>
              <p:nvPr/>
            </p:nvSpPr>
            <p:spPr>
              <a:xfrm>
                <a:off x="9755722" y="2490698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sz="1200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sz="1200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85" name="Google Shape;4513;p256">
                <a:extLst>
                  <a:ext uri="{FF2B5EF4-FFF2-40B4-BE49-F238E27FC236}">
                    <a16:creationId xmlns:a16="http://schemas.microsoft.com/office/drawing/2014/main" id="{E86B5D74-73EE-66E7-B4C4-FBDE7A307FB7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0465331" y="2534197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37FCA97-7250-00AC-09A2-475992FFC4E4}"/>
                </a:ext>
              </a:extLst>
            </p:cNvPr>
            <p:cNvGrpSpPr/>
            <p:nvPr/>
          </p:nvGrpSpPr>
          <p:grpSpPr>
            <a:xfrm>
              <a:off x="10181989" y="4465272"/>
              <a:ext cx="1258080" cy="414471"/>
              <a:chOff x="9755722" y="2490698"/>
              <a:chExt cx="1258080" cy="414471"/>
            </a:xfrm>
          </p:grpSpPr>
          <p:sp>
            <p:nvSpPr>
              <p:cNvPr id="87" name="Google Shape;887;p64">
                <a:extLst>
                  <a:ext uri="{FF2B5EF4-FFF2-40B4-BE49-F238E27FC236}">
                    <a16:creationId xmlns:a16="http://schemas.microsoft.com/office/drawing/2014/main" id="{EB1A855A-FDA9-DED2-B734-60D8F7BB520C}"/>
                  </a:ext>
                </a:extLst>
              </p:cNvPr>
              <p:cNvSpPr/>
              <p:nvPr/>
            </p:nvSpPr>
            <p:spPr>
              <a:xfrm>
                <a:off x="9755722" y="2490698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sz="1200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sz="1200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88" name="Google Shape;4513;p256">
                <a:extLst>
                  <a:ext uri="{FF2B5EF4-FFF2-40B4-BE49-F238E27FC236}">
                    <a16:creationId xmlns:a16="http://schemas.microsoft.com/office/drawing/2014/main" id="{6376F75A-E921-57FC-F689-52ED9CCFEE99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0465331" y="2534197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90" name="Google Shape;4532;p256">
              <a:extLst>
                <a:ext uri="{FF2B5EF4-FFF2-40B4-BE49-F238E27FC236}">
                  <a16:creationId xmlns:a16="http://schemas.microsoft.com/office/drawing/2014/main" id="{0C16D2C3-FF8A-FE96-9F1D-59C2F6EA1BDE}"/>
                </a:ext>
              </a:extLst>
            </p:cNvPr>
            <p:cNvSpPr/>
            <p:nvPr/>
          </p:nvSpPr>
          <p:spPr>
            <a:xfrm>
              <a:off x="8395098" y="1100003"/>
              <a:ext cx="2818183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Durable Workflow Agent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92" name="Google Shape;897;p64">
              <a:extLst>
                <a:ext uri="{FF2B5EF4-FFF2-40B4-BE49-F238E27FC236}">
                  <a16:creationId xmlns:a16="http://schemas.microsoft.com/office/drawing/2014/main" id="{F0127030-995E-BF01-A3D5-DE5E0AF55BDB}"/>
                </a:ext>
              </a:extLst>
            </p:cNvPr>
            <p:cNvCxnSpPr>
              <a:cxnSpLocks/>
              <a:stCxn id="87" idx="3"/>
            </p:cNvCxnSpPr>
            <p:nvPr/>
          </p:nvCxnSpPr>
          <p:spPr>
            <a:xfrm>
              <a:off x="11440069" y="4672508"/>
              <a:ext cx="281761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95" name="Google Shape;897;p64">
              <a:extLst>
                <a:ext uri="{FF2B5EF4-FFF2-40B4-BE49-F238E27FC236}">
                  <a16:creationId xmlns:a16="http://schemas.microsoft.com/office/drawing/2014/main" id="{9028806A-D05F-82BF-1318-3546CED92DCE}"/>
                </a:ext>
              </a:extLst>
            </p:cNvPr>
            <p:cNvCxnSpPr>
              <a:cxnSpLocks/>
              <a:stCxn id="84" idx="1"/>
            </p:cNvCxnSpPr>
            <p:nvPr/>
          </p:nvCxnSpPr>
          <p:spPr>
            <a:xfrm flipH="1">
              <a:off x="7996136" y="4675403"/>
              <a:ext cx="276324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pic>
          <p:nvPicPr>
            <p:cNvPr id="102" name="Google Shape;4517;p256">
              <a:extLst>
                <a:ext uri="{FF2B5EF4-FFF2-40B4-BE49-F238E27FC236}">
                  <a16:creationId xmlns:a16="http://schemas.microsoft.com/office/drawing/2014/main" id="{E3524926-19ED-2AD2-298C-3E999519A99D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557583" y="4460909"/>
              <a:ext cx="432000" cy="43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4517;p256">
              <a:extLst>
                <a:ext uri="{FF2B5EF4-FFF2-40B4-BE49-F238E27FC236}">
                  <a16:creationId xmlns:a16="http://schemas.microsoft.com/office/drawing/2014/main" id="{0020CED4-C36C-A59B-19BE-48519AA741A4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732617" y="4460909"/>
              <a:ext cx="432000" cy="432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5A2007F-1FA4-9112-3C45-946960DA88E6}"/>
              </a:ext>
            </a:extLst>
          </p:cNvPr>
          <p:cNvSpPr txBox="1"/>
          <p:nvPr/>
        </p:nvSpPr>
        <p:spPr>
          <a:xfrm>
            <a:off x="7243713" y="2451268"/>
            <a:ext cx="4635584" cy="2544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Durable workflow agents are systems where LLMs and tools are orchestrated via predefined code paths.</a:t>
            </a:r>
          </a:p>
          <a:p>
            <a:pPr rtl="0">
              <a:lnSpc>
                <a:spcPct val="150000"/>
              </a:lnSpc>
              <a:buNone/>
            </a:pPr>
            <a:endParaRPr lang="en-US" sz="1800" dirty="0">
              <a:latin typeface="Space Grotesk" pitchFamily="2" charset="0"/>
              <a:cs typeface="Space Grotesk" pitchFamily="2" charset="0"/>
            </a:endParaRPr>
          </a:p>
          <a:p>
            <a:pPr rtl="0">
              <a:lnSpc>
                <a:spcPct val="150000"/>
              </a:lnSpc>
              <a:buNone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This allows for high control and well-defined deterministic tasks.</a:t>
            </a:r>
            <a:endParaRPr lang="en-NL" sz="1800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06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A45C9-6B58-C2EA-8917-AD1A8E23B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C6929D-F5D1-4C79-3C3D-0F5E2ABF6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F82F55A-86B1-5FAC-1C6C-57050FA40519}"/>
              </a:ext>
            </a:extLst>
          </p:cNvPr>
          <p:cNvGrpSpPr/>
          <p:nvPr/>
        </p:nvGrpSpPr>
        <p:grpSpPr>
          <a:xfrm>
            <a:off x="836386" y="1830637"/>
            <a:ext cx="5560271" cy="3895294"/>
            <a:chOff x="290765" y="1431803"/>
            <a:chExt cx="5560271" cy="3895294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13F4239-1932-41E7-D35A-E18D6F7BA797}"/>
                </a:ext>
              </a:extLst>
            </p:cNvPr>
            <p:cNvGrpSpPr/>
            <p:nvPr/>
          </p:nvGrpSpPr>
          <p:grpSpPr>
            <a:xfrm>
              <a:off x="290765" y="1985939"/>
              <a:ext cx="5560271" cy="3341158"/>
              <a:chOff x="2124422" y="2233992"/>
              <a:chExt cx="5560271" cy="3341158"/>
            </a:xfrm>
          </p:grpSpPr>
          <p:grpSp>
            <p:nvGrpSpPr>
              <p:cNvPr id="5" name="Google Shape;4509;p256">
                <a:extLst>
                  <a:ext uri="{FF2B5EF4-FFF2-40B4-BE49-F238E27FC236}">
                    <a16:creationId xmlns:a16="http://schemas.microsoft.com/office/drawing/2014/main" id="{BB6D48A8-8CA0-E6D6-ACAE-74852B4667C7}"/>
                  </a:ext>
                </a:extLst>
              </p:cNvPr>
              <p:cNvGrpSpPr/>
              <p:nvPr/>
            </p:nvGrpSpPr>
            <p:grpSpPr>
              <a:xfrm>
                <a:off x="2124422" y="2984643"/>
                <a:ext cx="1153500" cy="1055520"/>
                <a:chOff x="798388" y="1451849"/>
                <a:chExt cx="1153500" cy="1055520"/>
              </a:xfrm>
            </p:grpSpPr>
            <p:pic>
              <p:nvPicPr>
                <p:cNvPr id="29" name="Google Shape;4510;p256">
                  <a:extLst>
                    <a:ext uri="{FF2B5EF4-FFF2-40B4-BE49-F238E27FC236}">
                      <a16:creationId xmlns:a16="http://schemas.microsoft.com/office/drawing/2014/main" id="{F5882BB7-4EC5-9031-8C6E-497B937251E5}"/>
                    </a:ext>
                  </a:extLst>
                </p:cNvPr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009377" y="1451849"/>
                  <a:ext cx="731520" cy="7315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0" name="Google Shape;4511;p256">
                  <a:extLst>
                    <a:ext uri="{FF2B5EF4-FFF2-40B4-BE49-F238E27FC236}">
                      <a16:creationId xmlns:a16="http://schemas.microsoft.com/office/drawing/2014/main" id="{B9BF1FF8-CF5C-1906-3D84-847243B34604}"/>
                    </a:ext>
                  </a:extLst>
                </p:cNvPr>
                <p:cNvSpPr txBox="1"/>
                <p:nvPr/>
              </p:nvSpPr>
              <p:spPr>
                <a:xfrm>
                  <a:off x="798388" y="2107169"/>
                  <a:ext cx="11535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dirty="0">
                      <a:solidFill>
                        <a:schemeClr val="dk1"/>
                      </a:solidFill>
                      <a:latin typeface="Space Grotesk" pitchFamily="2" charset="0"/>
                      <a:ea typeface="Space Grotesk Light"/>
                      <a:cs typeface="Space Grotesk" pitchFamily="2" charset="0"/>
                      <a:sym typeface="Space Grotesk Light"/>
                    </a:rPr>
                    <a:t>User</a:t>
                  </a:r>
                  <a:endParaRPr dirty="0">
                    <a:solidFill>
                      <a:schemeClr val="dk1"/>
                    </a:solidFill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endParaRPr>
                </a:p>
              </p:txBody>
            </p:sp>
          </p:grpSp>
          <p:cxnSp>
            <p:nvCxnSpPr>
              <p:cNvPr id="6" name="Google Shape;4512;p256">
                <a:extLst>
                  <a:ext uri="{FF2B5EF4-FFF2-40B4-BE49-F238E27FC236}">
                    <a16:creationId xmlns:a16="http://schemas.microsoft.com/office/drawing/2014/main" id="{C98D9944-36E6-6B42-180B-EF6FBAA37F12}"/>
                  </a:ext>
                </a:extLst>
              </p:cNvPr>
              <p:cNvCxnSpPr>
                <a:stCxn id="29" idx="3"/>
                <a:endCxn id="27" idx="1"/>
              </p:cNvCxnSpPr>
              <p:nvPr/>
            </p:nvCxnSpPr>
            <p:spPr>
              <a:xfrm flipV="1">
                <a:off x="3066931" y="3350389"/>
                <a:ext cx="783249" cy="14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grpSp>
            <p:nvGrpSpPr>
              <p:cNvPr id="7" name="Google Shape;4514;p256">
                <a:extLst>
                  <a:ext uri="{FF2B5EF4-FFF2-40B4-BE49-F238E27FC236}">
                    <a16:creationId xmlns:a16="http://schemas.microsoft.com/office/drawing/2014/main" id="{7A2FD1B4-C18B-B55C-5748-EB636791013D}"/>
                  </a:ext>
                </a:extLst>
              </p:cNvPr>
              <p:cNvGrpSpPr/>
              <p:nvPr/>
            </p:nvGrpSpPr>
            <p:grpSpPr>
              <a:xfrm>
                <a:off x="3639191" y="2984629"/>
                <a:ext cx="1153500" cy="1055538"/>
                <a:chOff x="6155763" y="1644156"/>
                <a:chExt cx="1153500" cy="1055538"/>
              </a:xfrm>
            </p:grpSpPr>
            <p:pic>
              <p:nvPicPr>
                <p:cNvPr id="27" name="Google Shape;4513;p256">
                  <a:extLst>
                    <a:ext uri="{FF2B5EF4-FFF2-40B4-BE49-F238E27FC236}">
                      <a16:creationId xmlns:a16="http://schemas.microsoft.com/office/drawing/2014/main" id="{2AD67306-AA14-8939-15B2-05CD35CE6451}"/>
                    </a:ext>
                  </a:extLst>
                </p:cNvPr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6366752" y="1644156"/>
                  <a:ext cx="731520" cy="7315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8" name="Google Shape;4515;p256">
                  <a:extLst>
                    <a:ext uri="{FF2B5EF4-FFF2-40B4-BE49-F238E27FC236}">
                      <a16:creationId xmlns:a16="http://schemas.microsoft.com/office/drawing/2014/main" id="{02FDF13E-5FC7-3B80-220C-DC8CE286DF36}"/>
                    </a:ext>
                  </a:extLst>
                </p:cNvPr>
                <p:cNvSpPr txBox="1"/>
                <p:nvPr/>
              </p:nvSpPr>
              <p:spPr>
                <a:xfrm>
                  <a:off x="6155763" y="2299494"/>
                  <a:ext cx="11535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dirty="0">
                      <a:solidFill>
                        <a:schemeClr val="dk1"/>
                      </a:solidFill>
                      <a:latin typeface="Space Grotesk" pitchFamily="2" charset="0"/>
                      <a:ea typeface="Space Grotesk Light"/>
                      <a:cs typeface="Space Grotesk" pitchFamily="2" charset="0"/>
                      <a:sym typeface="Space Grotesk Light"/>
                    </a:rPr>
                    <a:t>LLM</a:t>
                  </a:r>
                  <a:endParaRPr dirty="0">
                    <a:solidFill>
                      <a:schemeClr val="dk1"/>
                    </a:solidFill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endParaRPr>
                </a:p>
              </p:txBody>
            </p:sp>
          </p:grpSp>
          <p:cxnSp>
            <p:nvCxnSpPr>
              <p:cNvPr id="8" name="Google Shape;4516;p256">
                <a:extLst>
                  <a:ext uri="{FF2B5EF4-FFF2-40B4-BE49-F238E27FC236}">
                    <a16:creationId xmlns:a16="http://schemas.microsoft.com/office/drawing/2014/main" id="{2DAD52D3-3F03-7CCF-88C1-9F965B255326}"/>
                  </a:ext>
                </a:extLst>
              </p:cNvPr>
              <p:cNvCxnSpPr>
                <a:stCxn id="25" idx="1"/>
                <a:endCxn id="28" idx="2"/>
              </p:cNvCxnSpPr>
              <p:nvPr/>
            </p:nvCxnSpPr>
            <p:spPr>
              <a:xfrm rot="10800000">
                <a:off x="4215941" y="4040168"/>
                <a:ext cx="2526242" cy="853361"/>
              </a:xfrm>
              <a:prstGeom prst="bentConnector2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9" name="Google Shape;4518;p256">
                <a:extLst>
                  <a:ext uri="{FF2B5EF4-FFF2-40B4-BE49-F238E27FC236}">
                    <a16:creationId xmlns:a16="http://schemas.microsoft.com/office/drawing/2014/main" id="{7B7E544C-444A-124F-DE09-BF54E8EC08C0}"/>
                  </a:ext>
                </a:extLst>
              </p:cNvPr>
              <p:cNvSpPr/>
              <p:nvPr/>
            </p:nvSpPr>
            <p:spPr>
              <a:xfrm>
                <a:off x="6636690" y="3192481"/>
                <a:ext cx="942506" cy="336600"/>
              </a:xfrm>
              <a:prstGeom prst="roundRect">
                <a:avLst>
                  <a:gd name="adj" fmla="val 16667"/>
                </a:avLst>
              </a:prstGeom>
              <a:solidFill>
                <a:srgbClr val="3EA9F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solidFill>
                      <a:schemeClr val="lt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Action</a:t>
                </a:r>
                <a:endParaRPr dirty="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cxnSp>
            <p:nvCxnSpPr>
              <p:cNvPr id="10" name="Google Shape;4519;p256">
                <a:extLst>
                  <a:ext uri="{FF2B5EF4-FFF2-40B4-BE49-F238E27FC236}">
                    <a16:creationId xmlns:a16="http://schemas.microsoft.com/office/drawing/2014/main" id="{5DD4C242-BCB6-D393-C0BC-0BB99D7A7E4B}"/>
                  </a:ext>
                </a:extLst>
              </p:cNvPr>
              <p:cNvCxnSpPr>
                <a:stCxn id="27" idx="0"/>
                <a:endCxn id="29" idx="0"/>
              </p:cNvCxnSpPr>
              <p:nvPr/>
            </p:nvCxnSpPr>
            <p:spPr>
              <a:xfrm rot="16200000" flipH="1" flipV="1">
                <a:off x="3458549" y="2227251"/>
                <a:ext cx="14" cy="1514769"/>
              </a:xfrm>
              <a:prstGeom prst="bentConnector3">
                <a:avLst>
                  <a:gd name="adj1" fmla="val -2147483647"/>
                </a:avLst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grpSp>
            <p:nvGrpSpPr>
              <p:cNvPr id="11" name="Google Shape;4520;p256">
                <a:extLst>
                  <a:ext uri="{FF2B5EF4-FFF2-40B4-BE49-F238E27FC236}">
                    <a16:creationId xmlns:a16="http://schemas.microsoft.com/office/drawing/2014/main" id="{23D9C26F-4BDA-AE4D-8979-4E6794DF2E4E}"/>
                  </a:ext>
                </a:extLst>
              </p:cNvPr>
              <p:cNvGrpSpPr/>
              <p:nvPr/>
            </p:nvGrpSpPr>
            <p:grpSpPr>
              <a:xfrm>
                <a:off x="6531193" y="4527768"/>
                <a:ext cx="1153500" cy="1047382"/>
                <a:chOff x="2616350" y="4366018"/>
                <a:chExt cx="1153500" cy="1047382"/>
              </a:xfrm>
            </p:grpSpPr>
            <p:pic>
              <p:nvPicPr>
                <p:cNvPr id="25" name="Google Shape;4517;p256">
                  <a:extLst>
                    <a:ext uri="{FF2B5EF4-FFF2-40B4-BE49-F238E27FC236}">
                      <a16:creationId xmlns:a16="http://schemas.microsoft.com/office/drawing/2014/main" id="{A743933F-5DBD-1382-484E-0EAEECE6D4F5}"/>
                    </a:ext>
                  </a:extLst>
                </p:cNvPr>
                <p:cNvPicPr preferRelativeResize="0"/>
                <p:nvPr/>
              </p:nvPicPr>
              <p:blipFill>
                <a:blip r:embed="rId4">
                  <a:alphaModFix/>
                </a:blip>
                <a:stretch>
                  <a:fillRect/>
                </a:stretch>
              </p:blipFill>
              <p:spPr>
                <a:xfrm>
                  <a:off x="2827340" y="4366018"/>
                  <a:ext cx="731520" cy="7315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6" name="Google Shape;4521;p256">
                  <a:extLst>
                    <a:ext uri="{FF2B5EF4-FFF2-40B4-BE49-F238E27FC236}">
                      <a16:creationId xmlns:a16="http://schemas.microsoft.com/office/drawing/2014/main" id="{379790E5-CE80-F978-60F4-775BD0D2F41D}"/>
                    </a:ext>
                  </a:extLst>
                </p:cNvPr>
                <p:cNvSpPr txBox="1"/>
                <p:nvPr/>
              </p:nvSpPr>
              <p:spPr>
                <a:xfrm>
                  <a:off x="2616350" y="5013200"/>
                  <a:ext cx="11535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>
                      <a:solidFill>
                        <a:schemeClr val="dk1"/>
                      </a:solidFill>
                      <a:latin typeface="Space Grotesk Light"/>
                      <a:ea typeface="Space Grotesk Light"/>
                      <a:cs typeface="Space Grotesk Light"/>
                      <a:sym typeface="Space Grotesk Light"/>
                    </a:rPr>
                    <a:t>Tools</a:t>
                  </a:r>
                  <a:endParaRPr>
                    <a:solidFill>
                      <a:schemeClr val="dk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endParaRPr>
                </a:p>
              </p:txBody>
            </p:sp>
          </p:grpSp>
          <p:sp>
            <p:nvSpPr>
              <p:cNvPr id="14" name="Google Shape;4526;p256">
                <a:extLst>
                  <a:ext uri="{FF2B5EF4-FFF2-40B4-BE49-F238E27FC236}">
                    <a16:creationId xmlns:a16="http://schemas.microsoft.com/office/drawing/2014/main" id="{FF7B5A7A-C4E4-1871-884A-EEEEEE85DCB2}"/>
                  </a:ext>
                </a:extLst>
              </p:cNvPr>
              <p:cNvSpPr/>
              <p:nvPr/>
            </p:nvSpPr>
            <p:spPr>
              <a:xfrm>
                <a:off x="5070234" y="2741606"/>
                <a:ext cx="1315972" cy="336600"/>
              </a:xfrm>
              <a:prstGeom prst="roundRect">
                <a:avLst>
                  <a:gd name="adj" fmla="val 16667"/>
                </a:avLst>
              </a:prstGeom>
              <a:solidFill>
                <a:srgbClr val="3EA9F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solidFill>
                      <a:schemeClr val="lt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Reasoning</a:t>
                </a:r>
                <a:endParaRPr dirty="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sp>
            <p:nvSpPr>
              <p:cNvPr id="15" name="Google Shape;4527;p256">
                <a:extLst>
                  <a:ext uri="{FF2B5EF4-FFF2-40B4-BE49-F238E27FC236}">
                    <a16:creationId xmlns:a16="http://schemas.microsoft.com/office/drawing/2014/main" id="{18217D02-E728-DEF5-20CF-D80653ACD171}"/>
                  </a:ext>
                </a:extLst>
              </p:cNvPr>
              <p:cNvSpPr/>
              <p:nvPr/>
            </p:nvSpPr>
            <p:spPr>
              <a:xfrm>
                <a:off x="5070234" y="3631031"/>
                <a:ext cx="1315972" cy="336600"/>
              </a:xfrm>
              <a:prstGeom prst="roundRect">
                <a:avLst>
                  <a:gd name="adj" fmla="val 16667"/>
                </a:avLst>
              </a:prstGeom>
              <a:solidFill>
                <a:srgbClr val="3EA9F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solidFill>
                      <a:schemeClr val="lt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Planning</a:t>
                </a:r>
                <a:endParaRPr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sp>
            <p:nvSpPr>
              <p:cNvPr id="16" name="Google Shape;4528;p256">
                <a:extLst>
                  <a:ext uri="{FF2B5EF4-FFF2-40B4-BE49-F238E27FC236}">
                    <a16:creationId xmlns:a16="http://schemas.microsoft.com/office/drawing/2014/main" id="{37377F96-9860-FC52-E82B-B1A5EDFC6381}"/>
                  </a:ext>
                </a:extLst>
              </p:cNvPr>
              <p:cNvSpPr/>
              <p:nvPr/>
            </p:nvSpPr>
            <p:spPr>
              <a:xfrm>
                <a:off x="5677585" y="3192481"/>
                <a:ext cx="336600" cy="336600"/>
              </a:xfrm>
              <a:prstGeom prst="mathPlus">
                <a:avLst>
                  <a:gd name="adj1" fmla="val 2352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cxnSp>
            <p:nvCxnSpPr>
              <p:cNvPr id="18" name="Google Shape;4530;p256">
                <a:extLst>
                  <a:ext uri="{FF2B5EF4-FFF2-40B4-BE49-F238E27FC236}">
                    <a16:creationId xmlns:a16="http://schemas.microsoft.com/office/drawing/2014/main" id="{1324B55E-72D8-6C64-8C78-75CE0A10DCD5}"/>
                  </a:ext>
                </a:extLst>
              </p:cNvPr>
              <p:cNvCxnSpPr>
                <a:endCxn id="25" idx="0"/>
              </p:cNvCxnSpPr>
              <p:nvPr/>
            </p:nvCxnSpPr>
            <p:spPr>
              <a:xfrm>
                <a:off x="7107943" y="3615768"/>
                <a:ext cx="0" cy="912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19" name="Google Shape;4531;p256">
                <a:extLst>
                  <a:ext uri="{FF2B5EF4-FFF2-40B4-BE49-F238E27FC236}">
                    <a16:creationId xmlns:a16="http://schemas.microsoft.com/office/drawing/2014/main" id="{C9545A6C-9E62-90DA-505C-72EE6578FD9E}"/>
                  </a:ext>
                </a:extLst>
              </p:cNvPr>
              <p:cNvSpPr/>
              <p:nvPr/>
            </p:nvSpPr>
            <p:spPr>
              <a:xfrm>
                <a:off x="2809805" y="2233992"/>
                <a:ext cx="1297500" cy="393000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rPr>
                  <a:t>Final answer</a:t>
                </a:r>
                <a:endParaRPr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endParaRPr>
              </a:p>
            </p:txBody>
          </p:sp>
          <p:sp>
            <p:nvSpPr>
              <p:cNvPr id="20" name="Google Shape;4532;p256">
                <a:extLst>
                  <a:ext uri="{FF2B5EF4-FFF2-40B4-BE49-F238E27FC236}">
                    <a16:creationId xmlns:a16="http://schemas.microsoft.com/office/drawing/2014/main" id="{7F236C63-7BE9-70C9-89EF-CEBE175C3C03}"/>
                  </a:ext>
                </a:extLst>
              </p:cNvPr>
              <p:cNvSpPr/>
              <p:nvPr/>
            </p:nvSpPr>
            <p:spPr>
              <a:xfrm>
                <a:off x="3066931" y="2909906"/>
                <a:ext cx="859680" cy="393000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rPr>
                  <a:t>Input</a:t>
                </a:r>
                <a:endParaRPr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endParaRPr>
              </a:p>
            </p:txBody>
          </p:sp>
          <p:sp>
            <p:nvSpPr>
              <p:cNvPr id="21" name="Google Shape;4533;p256">
                <a:extLst>
                  <a:ext uri="{FF2B5EF4-FFF2-40B4-BE49-F238E27FC236}">
                    <a16:creationId xmlns:a16="http://schemas.microsoft.com/office/drawing/2014/main" id="{D172B658-3E2A-1E90-42F6-4B00BE97DC61}"/>
                  </a:ext>
                </a:extLst>
              </p:cNvPr>
              <p:cNvSpPr/>
              <p:nvPr/>
            </p:nvSpPr>
            <p:spPr>
              <a:xfrm>
                <a:off x="4978191" y="4487371"/>
                <a:ext cx="1519800" cy="393000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rPr>
                  <a:t>Observation</a:t>
                </a:r>
                <a:endParaRPr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endParaRPr>
              </a:p>
            </p:txBody>
          </p:sp>
          <p:sp>
            <p:nvSpPr>
              <p:cNvPr id="22" name="Google Shape;4534;p256">
                <a:extLst>
                  <a:ext uri="{FF2B5EF4-FFF2-40B4-BE49-F238E27FC236}">
                    <a16:creationId xmlns:a16="http://schemas.microsoft.com/office/drawing/2014/main" id="{9DABB2C8-719A-577B-3C64-9B261554CB44}"/>
                  </a:ext>
                </a:extLst>
              </p:cNvPr>
              <p:cNvSpPr txBox="1"/>
              <p:nvPr/>
            </p:nvSpPr>
            <p:spPr>
              <a:xfrm>
                <a:off x="4515418" y="2785312"/>
                <a:ext cx="500400" cy="98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5200">
                    <a:solidFill>
                      <a:schemeClr val="dk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{</a:t>
                </a:r>
                <a:endParaRPr sz="5200">
                  <a:solidFill>
                    <a:schemeClr val="dk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</p:grpSp>
        <p:sp>
          <p:nvSpPr>
            <p:cNvPr id="38" name="Google Shape;4532;p256">
              <a:extLst>
                <a:ext uri="{FF2B5EF4-FFF2-40B4-BE49-F238E27FC236}">
                  <a16:creationId xmlns:a16="http://schemas.microsoft.com/office/drawing/2014/main" id="{3DC6E20B-EF76-CFE4-A972-F15A55FDF27B}"/>
                </a:ext>
              </a:extLst>
            </p:cNvPr>
            <p:cNvSpPr/>
            <p:nvPr/>
          </p:nvSpPr>
          <p:spPr>
            <a:xfrm>
              <a:off x="2054783" y="1431803"/>
              <a:ext cx="2032234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Reasoning Agent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231ADCB8-099B-5A0C-2E78-89F07232A4FB}"/>
              </a:ext>
            </a:extLst>
          </p:cNvPr>
          <p:cNvSpPr txBox="1"/>
          <p:nvPr/>
        </p:nvSpPr>
        <p:spPr>
          <a:xfrm>
            <a:off x="7012897" y="3105056"/>
            <a:ext cx="4758042" cy="171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en-US" sz="1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AI agents are systems where LLMs dynamically direct their own processes and tool usage, maintaining control over how they accomplish tasks.</a:t>
            </a:r>
            <a:endParaRPr lang="en-US" sz="1800" b="0" dirty="0"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822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07C3C-05D1-97E3-BCCF-09A8643C2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47B6AB-FECA-1FD3-9E52-B201027C9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5" name="Google Shape;4509;p256">
            <a:extLst>
              <a:ext uri="{FF2B5EF4-FFF2-40B4-BE49-F238E27FC236}">
                <a16:creationId xmlns:a16="http://schemas.microsoft.com/office/drawing/2014/main" id="{7E815525-21B4-BD39-8A6B-560D3CF23F20}"/>
              </a:ext>
            </a:extLst>
          </p:cNvPr>
          <p:cNvGrpSpPr/>
          <p:nvPr/>
        </p:nvGrpSpPr>
        <p:grpSpPr>
          <a:xfrm>
            <a:off x="356524" y="2313457"/>
            <a:ext cx="1153500" cy="1055711"/>
            <a:chOff x="754614" y="1451849"/>
            <a:chExt cx="1153500" cy="1055711"/>
          </a:xfrm>
        </p:grpSpPr>
        <p:pic>
          <p:nvPicPr>
            <p:cNvPr id="29" name="Google Shape;4510;p256">
              <a:extLst>
                <a:ext uri="{FF2B5EF4-FFF2-40B4-BE49-F238E27FC236}">
                  <a16:creationId xmlns:a16="http://schemas.microsoft.com/office/drawing/2014/main" id="{1B9C2C48-EECD-8612-6FC7-64D88F101A4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009377" y="1451849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Google Shape;4511;p256">
              <a:extLst>
                <a:ext uri="{FF2B5EF4-FFF2-40B4-BE49-F238E27FC236}">
                  <a16:creationId xmlns:a16="http://schemas.microsoft.com/office/drawing/2014/main" id="{72E9FC53-31C9-698E-2569-B338BB63428A}"/>
                </a:ext>
              </a:extLst>
            </p:cNvPr>
            <p:cNvSpPr txBox="1"/>
            <p:nvPr/>
          </p:nvSpPr>
          <p:spPr>
            <a:xfrm>
              <a:off x="754614" y="2107481"/>
              <a:ext cx="11535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endParaRPr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  <p:sp>
        <p:nvSpPr>
          <p:cNvPr id="38" name="Google Shape;4532;p256">
            <a:extLst>
              <a:ext uri="{FF2B5EF4-FFF2-40B4-BE49-F238E27FC236}">
                <a16:creationId xmlns:a16="http://schemas.microsoft.com/office/drawing/2014/main" id="{84C57C10-1136-5109-1BC5-2608555DC530}"/>
              </a:ext>
            </a:extLst>
          </p:cNvPr>
          <p:cNvSpPr/>
          <p:nvPr/>
        </p:nvSpPr>
        <p:spPr>
          <a:xfrm>
            <a:off x="2809191" y="1185517"/>
            <a:ext cx="2032234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Agent Mesh</a:t>
            </a:r>
            <a:endParaRPr sz="16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2D5A1A-C914-4913-0521-3B3C26BA5F70}"/>
              </a:ext>
            </a:extLst>
          </p:cNvPr>
          <p:cNvSpPr txBox="1"/>
          <p:nvPr/>
        </p:nvSpPr>
        <p:spPr>
          <a:xfrm>
            <a:off x="7012897" y="3105056"/>
            <a:ext cx="4758042" cy="171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en-US" sz="1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An agent mesh has high agency. It is used for complex task automation and can handle unpredictable (non-deterministic) environments.</a:t>
            </a:r>
            <a:endParaRPr lang="en-US" sz="1800" b="0" dirty="0">
              <a:effectLst/>
              <a:latin typeface="Space Grotesk" pitchFamily="2" charset="0"/>
              <a:cs typeface="Space Grotesk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0D73DC-A3F5-1E1D-0570-4F002CA45C7D}"/>
              </a:ext>
            </a:extLst>
          </p:cNvPr>
          <p:cNvGrpSpPr/>
          <p:nvPr/>
        </p:nvGrpSpPr>
        <p:grpSpPr>
          <a:xfrm>
            <a:off x="2514691" y="4249097"/>
            <a:ext cx="1440000" cy="1440000"/>
            <a:chOff x="837441" y="498443"/>
            <a:chExt cx="1440000" cy="1440000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4D69FC14-602E-4843-E006-D4EE64BDC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7441" y="498443"/>
              <a:ext cx="1440000" cy="144000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782B8436-2772-CFE5-5053-E8D76A99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97441" y="721595"/>
              <a:ext cx="720000" cy="7200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97EB303-5124-7A11-5CD0-74157CB4A4B3}"/>
                </a:ext>
              </a:extLst>
            </p:cNvPr>
            <p:cNvSpPr txBox="1"/>
            <p:nvPr/>
          </p:nvSpPr>
          <p:spPr>
            <a:xfrm>
              <a:off x="1241489" y="141628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E02121-82E5-9EBF-7B12-842D0A857CA3}"/>
              </a:ext>
            </a:extLst>
          </p:cNvPr>
          <p:cNvGrpSpPr/>
          <p:nvPr/>
        </p:nvGrpSpPr>
        <p:grpSpPr>
          <a:xfrm>
            <a:off x="4648426" y="1958463"/>
            <a:ext cx="1440000" cy="1440000"/>
            <a:chOff x="3151851" y="498443"/>
            <a:chExt cx="1440000" cy="1440000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60001129-FE1D-C2C7-4138-358806107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151851" y="498443"/>
              <a:ext cx="1440000" cy="1440000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7185D27A-3CB5-DC3D-C451-8DB2259C7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511851" y="721595"/>
              <a:ext cx="720000" cy="7200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0F838F7-324E-0639-72A9-026F55238CB0}"/>
                </a:ext>
              </a:extLst>
            </p:cNvPr>
            <p:cNvSpPr txBox="1"/>
            <p:nvPr/>
          </p:nvSpPr>
          <p:spPr>
            <a:xfrm>
              <a:off x="355750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F1DE13D-EAAE-8F5D-BFF5-7FF3A653C5D6}"/>
              </a:ext>
            </a:extLst>
          </p:cNvPr>
          <p:cNvGrpSpPr/>
          <p:nvPr/>
        </p:nvGrpSpPr>
        <p:grpSpPr>
          <a:xfrm>
            <a:off x="2514691" y="1958463"/>
            <a:ext cx="1440000" cy="1440000"/>
            <a:chOff x="5466261" y="498443"/>
            <a:chExt cx="1440000" cy="144000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4AE62E55-4CD6-1029-766C-52E082CEF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466261" y="498443"/>
              <a:ext cx="1440000" cy="144000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3DA219D4-A6C6-4C36-4D98-996AE6681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826261" y="721595"/>
              <a:ext cx="720000" cy="72000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FA4E354-7C11-9D0D-9639-0038C272040C}"/>
                </a:ext>
              </a:extLst>
            </p:cNvPr>
            <p:cNvSpPr txBox="1"/>
            <p:nvPr/>
          </p:nvSpPr>
          <p:spPr>
            <a:xfrm>
              <a:off x="587191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1E6C53E-E339-23B3-F413-6DC074C9BBF1}"/>
              </a:ext>
            </a:extLst>
          </p:cNvPr>
          <p:cNvGrpSpPr/>
          <p:nvPr/>
        </p:nvGrpSpPr>
        <p:grpSpPr>
          <a:xfrm>
            <a:off x="4648426" y="4249097"/>
            <a:ext cx="1440000" cy="1440000"/>
            <a:chOff x="9042499" y="1177830"/>
            <a:chExt cx="1440000" cy="1440000"/>
          </a:xfrm>
        </p:grpSpPr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63AE84EF-151D-3EAA-4588-A25028C78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042499" y="1177830"/>
              <a:ext cx="1440000" cy="1440000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50D26BF-84D9-D47D-24A1-5B3F014F2ABF}"/>
                </a:ext>
              </a:extLst>
            </p:cNvPr>
            <p:cNvGrpSpPr/>
            <p:nvPr/>
          </p:nvGrpSpPr>
          <p:grpSpPr>
            <a:xfrm>
              <a:off x="9402499" y="1400982"/>
              <a:ext cx="720000" cy="968423"/>
              <a:chOff x="8140671" y="721595"/>
              <a:chExt cx="720000" cy="968423"/>
            </a:xfrm>
          </p:grpSpPr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3DB2A50B-0405-53E4-8699-BF3910139D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8140671" y="721595"/>
                <a:ext cx="720000" cy="720000"/>
              </a:xfrm>
              <a:prstGeom prst="rect">
                <a:avLst/>
              </a:prstGeom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CAF625-117D-ADA9-6364-F7CF2BFDC5A3}"/>
                  </a:ext>
                </a:extLst>
              </p:cNvPr>
              <p:cNvSpPr txBox="1"/>
              <p:nvPr/>
            </p:nvSpPr>
            <p:spPr>
              <a:xfrm>
                <a:off x="8186322" y="1413019"/>
                <a:ext cx="6286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Space Grotesk" pitchFamily="2" charset="0"/>
                    <a:cs typeface="Space Grotesk" pitchFamily="2" charset="0"/>
                  </a:rPr>
                  <a:t>agent</a:t>
                </a:r>
                <a:endParaRPr lang="en-NL" sz="1200" dirty="0">
                  <a:latin typeface="Space Grotesk" pitchFamily="2" charset="0"/>
                  <a:cs typeface="Space Grotesk" pitchFamily="2" charset="0"/>
                </a:endParaRPr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79C80E0-EF6B-1ED5-5F38-B31C20AF8F69}"/>
              </a:ext>
            </a:extLst>
          </p:cNvPr>
          <p:cNvGrpSpPr/>
          <p:nvPr/>
        </p:nvGrpSpPr>
        <p:grpSpPr>
          <a:xfrm>
            <a:off x="3954691" y="2630078"/>
            <a:ext cx="713191" cy="157264"/>
            <a:chOff x="3954691" y="2630078"/>
            <a:chExt cx="713191" cy="157264"/>
          </a:xfrm>
        </p:grpSpPr>
        <p:cxnSp>
          <p:nvCxnSpPr>
            <p:cNvPr id="47" name="Google Shape;896;p64">
              <a:extLst>
                <a:ext uri="{FF2B5EF4-FFF2-40B4-BE49-F238E27FC236}">
                  <a16:creationId xmlns:a16="http://schemas.microsoft.com/office/drawing/2014/main" id="{E58A77D3-83C8-41A9-1426-E41B53374D2B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49" name="Google Shape;896;p64">
              <a:extLst>
                <a:ext uri="{FF2B5EF4-FFF2-40B4-BE49-F238E27FC236}">
                  <a16:creationId xmlns:a16="http://schemas.microsoft.com/office/drawing/2014/main" id="{AAA77016-81B8-484E-8ABE-9AD1FB7DF4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B9E725E-4719-5C27-E9EE-CE748D52EBEF}"/>
              </a:ext>
            </a:extLst>
          </p:cNvPr>
          <p:cNvGrpSpPr/>
          <p:nvPr/>
        </p:nvGrpSpPr>
        <p:grpSpPr>
          <a:xfrm>
            <a:off x="3946878" y="4890465"/>
            <a:ext cx="713191" cy="157264"/>
            <a:chOff x="3954691" y="2630078"/>
            <a:chExt cx="713191" cy="157264"/>
          </a:xfrm>
        </p:grpSpPr>
        <p:cxnSp>
          <p:nvCxnSpPr>
            <p:cNvPr id="52" name="Google Shape;896;p64">
              <a:extLst>
                <a:ext uri="{FF2B5EF4-FFF2-40B4-BE49-F238E27FC236}">
                  <a16:creationId xmlns:a16="http://schemas.microsoft.com/office/drawing/2014/main" id="{31453C32-FA87-A1E9-8664-5D55A1602138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3" name="Google Shape;896;p64">
              <a:extLst>
                <a:ext uri="{FF2B5EF4-FFF2-40B4-BE49-F238E27FC236}">
                  <a16:creationId xmlns:a16="http://schemas.microsoft.com/office/drawing/2014/main" id="{1B3F6FD2-8EAA-7219-2722-F36ABCCEE5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839758B-D34B-6E6C-1B40-1EFBF91F4914}"/>
              </a:ext>
            </a:extLst>
          </p:cNvPr>
          <p:cNvGrpSpPr/>
          <p:nvPr/>
        </p:nvGrpSpPr>
        <p:grpSpPr>
          <a:xfrm rot="5400000">
            <a:off x="5011830" y="3755718"/>
            <a:ext cx="713191" cy="157264"/>
            <a:chOff x="3954691" y="2630078"/>
            <a:chExt cx="713191" cy="157264"/>
          </a:xfrm>
        </p:grpSpPr>
        <p:cxnSp>
          <p:nvCxnSpPr>
            <p:cNvPr id="55" name="Google Shape;896;p64">
              <a:extLst>
                <a:ext uri="{FF2B5EF4-FFF2-40B4-BE49-F238E27FC236}">
                  <a16:creationId xmlns:a16="http://schemas.microsoft.com/office/drawing/2014/main" id="{6661F6CE-843A-D5E8-379E-22D22E4A9055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6" name="Google Shape;896;p64">
              <a:extLst>
                <a:ext uri="{FF2B5EF4-FFF2-40B4-BE49-F238E27FC236}">
                  <a16:creationId xmlns:a16="http://schemas.microsoft.com/office/drawing/2014/main" id="{6C52A0DE-4ED6-E4CE-3189-84CE0CC353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9F4AD9-EC24-5456-A048-219773743F17}"/>
              </a:ext>
            </a:extLst>
          </p:cNvPr>
          <p:cNvGrpSpPr/>
          <p:nvPr/>
        </p:nvGrpSpPr>
        <p:grpSpPr>
          <a:xfrm rot="5400000">
            <a:off x="2876492" y="3755719"/>
            <a:ext cx="713191" cy="157264"/>
            <a:chOff x="3954691" y="2630078"/>
            <a:chExt cx="713191" cy="157264"/>
          </a:xfrm>
        </p:grpSpPr>
        <p:cxnSp>
          <p:nvCxnSpPr>
            <p:cNvPr id="58" name="Google Shape;896;p64">
              <a:extLst>
                <a:ext uri="{FF2B5EF4-FFF2-40B4-BE49-F238E27FC236}">
                  <a16:creationId xmlns:a16="http://schemas.microsoft.com/office/drawing/2014/main" id="{B3544329-E333-A920-A641-318383D10961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9" name="Google Shape;896;p64">
              <a:extLst>
                <a:ext uri="{FF2B5EF4-FFF2-40B4-BE49-F238E27FC236}">
                  <a16:creationId xmlns:a16="http://schemas.microsoft.com/office/drawing/2014/main" id="{E3032401-4CB3-7317-B697-FB473FFDAB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185EC91-7705-213F-60AA-1AFE394DE9AA}"/>
              </a:ext>
            </a:extLst>
          </p:cNvPr>
          <p:cNvGrpSpPr/>
          <p:nvPr/>
        </p:nvGrpSpPr>
        <p:grpSpPr>
          <a:xfrm>
            <a:off x="1381716" y="2633526"/>
            <a:ext cx="1101597" cy="153815"/>
            <a:chOff x="3894924" y="2630078"/>
            <a:chExt cx="772958" cy="157264"/>
          </a:xfrm>
        </p:grpSpPr>
        <p:cxnSp>
          <p:nvCxnSpPr>
            <p:cNvPr id="61" name="Google Shape;896;p64">
              <a:extLst>
                <a:ext uri="{FF2B5EF4-FFF2-40B4-BE49-F238E27FC236}">
                  <a16:creationId xmlns:a16="http://schemas.microsoft.com/office/drawing/2014/main" id="{EFB1F0F0-3A31-66B4-82FF-8BEC88F73E81}"/>
                </a:ext>
              </a:extLst>
            </p:cNvPr>
            <p:cNvCxnSpPr>
              <a:cxnSpLocks/>
            </p:cNvCxnSpPr>
            <p:nvPr/>
          </p:nvCxnSpPr>
          <p:spPr>
            <a:xfrm>
              <a:off x="3894925" y="2630078"/>
              <a:ext cx="772957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62" name="Google Shape;896;p64">
              <a:extLst>
                <a:ext uri="{FF2B5EF4-FFF2-40B4-BE49-F238E27FC236}">
                  <a16:creationId xmlns:a16="http://schemas.microsoft.com/office/drawing/2014/main" id="{BE2A3391-8303-72EB-A187-F6A4861955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4924" y="2787342"/>
              <a:ext cx="753502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sp>
        <p:nvSpPr>
          <p:cNvPr id="63" name="Google Shape;4511;p256">
            <a:extLst>
              <a:ext uri="{FF2B5EF4-FFF2-40B4-BE49-F238E27FC236}">
                <a16:creationId xmlns:a16="http://schemas.microsoft.com/office/drawing/2014/main" id="{791CD8AA-C63D-69AD-ECED-6D21898EDDE9}"/>
              </a:ext>
            </a:extLst>
          </p:cNvPr>
          <p:cNvSpPr txBox="1"/>
          <p:nvPr/>
        </p:nvSpPr>
        <p:spPr>
          <a:xfrm>
            <a:off x="1341735" y="2161808"/>
            <a:ext cx="11535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Input</a:t>
            </a:r>
            <a:endParaRPr dirty="0">
              <a:solidFill>
                <a:schemeClr val="dk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64" name="Google Shape;4511;p256">
            <a:extLst>
              <a:ext uri="{FF2B5EF4-FFF2-40B4-BE49-F238E27FC236}">
                <a16:creationId xmlns:a16="http://schemas.microsoft.com/office/drawing/2014/main" id="{24F6A3B6-3F1B-B6DD-D619-DB1117F15733}"/>
              </a:ext>
            </a:extLst>
          </p:cNvPr>
          <p:cNvSpPr txBox="1"/>
          <p:nvPr/>
        </p:nvSpPr>
        <p:spPr>
          <a:xfrm>
            <a:off x="1343585" y="2787341"/>
            <a:ext cx="11535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Final answer</a:t>
            </a:r>
            <a:endParaRPr dirty="0">
              <a:solidFill>
                <a:schemeClr val="dk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0544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CC331C5A-A223-FE84-EFD7-201A28C62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DDA300A3-4948-76CE-34FC-D2E1F82523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49" y="3812607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</a:t>
            </a:r>
            <a:endParaRPr dirty="0"/>
          </a:p>
        </p:txBody>
      </p:sp>
      <p:pic>
        <p:nvPicPr>
          <p:cNvPr id="2" name="Google Shape;109;p30">
            <a:extLst>
              <a:ext uri="{FF2B5EF4-FFF2-40B4-BE49-F238E27FC236}">
                <a16:creationId xmlns:a16="http://schemas.microsoft.com/office/drawing/2014/main" id="{223C2F49-99D7-DF10-F738-D55B5E33F91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961" y="1680777"/>
            <a:ext cx="2030074" cy="2030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0926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3979" y="702523"/>
            <a:ext cx="1847850" cy="112395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5"/>
          <p:cNvSpPr txBox="1"/>
          <p:nvPr/>
        </p:nvSpPr>
        <p:spPr>
          <a:xfrm>
            <a:off x="665106" y="2418124"/>
            <a:ext cx="2265882" cy="1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Distributed Application Runtime</a:t>
            </a:r>
            <a:endParaRPr sz="2400" b="1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259" name="Google Shape;259;p35">
            <a:hlinkClick r:id="rId4"/>
          </p:cNvPr>
          <p:cNvSpPr txBox="1"/>
          <p:nvPr/>
        </p:nvSpPr>
        <p:spPr>
          <a:xfrm>
            <a:off x="665106" y="4661316"/>
            <a:ext cx="78418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dapr.io</a:t>
            </a:r>
            <a:endParaRPr sz="14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90897A-B369-B750-C197-9BB16A17A1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5879"/>
          <a:stretch/>
        </p:blipFill>
        <p:spPr>
          <a:xfrm>
            <a:off x="3646691" y="208333"/>
            <a:ext cx="8043659" cy="64413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B821DB-0B31-9C06-2CF5-C1BD0E3C9316}"/>
              </a:ext>
            </a:extLst>
          </p:cNvPr>
          <p:cNvGrpSpPr/>
          <p:nvPr/>
        </p:nvGrpSpPr>
        <p:grpSpPr>
          <a:xfrm>
            <a:off x="665106" y="5870724"/>
            <a:ext cx="2065597" cy="741423"/>
            <a:chOff x="665106" y="5631964"/>
            <a:chExt cx="2065597" cy="741423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2AB4F960-C932-18D7-1E69-6F78C3395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06153" y="5631964"/>
              <a:ext cx="2024550" cy="385628"/>
            </a:xfrm>
            <a:prstGeom prst="rect">
              <a:avLst/>
            </a:prstGeom>
          </p:spPr>
        </p:pic>
        <p:sp>
          <p:nvSpPr>
            <p:cNvPr id="3" name="Google Shape;259;p35">
              <a:hlinkClick r:id="rId4"/>
              <a:extLst>
                <a:ext uri="{FF2B5EF4-FFF2-40B4-BE49-F238E27FC236}">
                  <a16:creationId xmlns:a16="http://schemas.microsoft.com/office/drawing/2014/main" id="{B5860257-6286-01ED-11E7-3849DEEDD7EA}"/>
                </a:ext>
              </a:extLst>
            </p:cNvPr>
            <p:cNvSpPr txBox="1"/>
            <p:nvPr/>
          </p:nvSpPr>
          <p:spPr>
            <a:xfrm>
              <a:off x="665106" y="6065651"/>
              <a:ext cx="2065597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Graduated project</a:t>
              </a:r>
              <a:endParaRPr sz="1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2" name="Google Shape;292;p39"/>
          <p:cNvCxnSpPr>
            <a:stCxn id="293" idx="2"/>
          </p:cNvCxnSpPr>
          <p:nvPr/>
        </p:nvCxnSpPr>
        <p:spPr>
          <a:xfrm>
            <a:off x="1250990" y="2260053"/>
            <a:ext cx="0" cy="1086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lg" len="lg"/>
          </a:ln>
        </p:spPr>
      </p:cxnSp>
      <p:sp>
        <p:nvSpPr>
          <p:cNvPr id="294" name="Google Shape;294;p39"/>
          <p:cNvSpPr/>
          <p:nvPr/>
        </p:nvSpPr>
        <p:spPr>
          <a:xfrm>
            <a:off x="266132" y="1071349"/>
            <a:ext cx="11662012" cy="1302127"/>
          </a:xfrm>
          <a:prstGeom prst="roundRect">
            <a:avLst>
              <a:gd name="adj" fmla="val 11426"/>
            </a:avLst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9"/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– Application developer platform</a:t>
            </a:r>
            <a:endParaRPr dirty="0"/>
          </a:p>
        </p:txBody>
      </p:sp>
      <p:grpSp>
        <p:nvGrpSpPr>
          <p:cNvPr id="296" name="Google Shape;296;p39"/>
          <p:cNvGrpSpPr/>
          <p:nvPr/>
        </p:nvGrpSpPr>
        <p:grpSpPr>
          <a:xfrm>
            <a:off x="710990" y="1180053"/>
            <a:ext cx="1080000" cy="1080000"/>
            <a:chOff x="779230" y="1433084"/>
            <a:chExt cx="1440000" cy="1440000"/>
          </a:xfrm>
        </p:grpSpPr>
        <p:pic>
          <p:nvPicPr>
            <p:cNvPr id="293" name="Google Shape;293;p3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79230" y="1433084"/>
              <a:ext cx="1440000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7" name="Google Shape;297;p39"/>
            <p:cNvSpPr txBox="1"/>
            <p:nvPr/>
          </p:nvSpPr>
          <p:spPr>
            <a:xfrm>
              <a:off x="978473" y="1999216"/>
              <a:ext cx="1041511" cy="369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1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App</a:t>
              </a:r>
              <a:endParaRPr sz="1200" b="1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298" name="Google Shape;29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728" y="3371128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8063" y="1525927"/>
            <a:ext cx="494987" cy="494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08366" y="1385151"/>
            <a:ext cx="876445" cy="776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0127" y="1448727"/>
            <a:ext cx="649386" cy="649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20992" y="1278262"/>
            <a:ext cx="1298773" cy="799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815132" y="1523656"/>
            <a:ext cx="930939" cy="49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15081" y="1550903"/>
            <a:ext cx="1507666" cy="445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9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041388" y="1500950"/>
            <a:ext cx="544940" cy="54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024829" y="1494139"/>
            <a:ext cx="494987" cy="55856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9"/>
          <p:cNvSpPr/>
          <p:nvPr/>
        </p:nvSpPr>
        <p:spPr>
          <a:xfrm>
            <a:off x="264994" y="2658088"/>
            <a:ext cx="11662012" cy="2612909"/>
          </a:xfrm>
          <a:prstGeom prst="roundRect">
            <a:avLst>
              <a:gd name="adj" fmla="val 5358"/>
            </a:avLst>
          </a:prstGeom>
          <a:noFill/>
          <a:ln w="1905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9"/>
          <p:cNvSpPr/>
          <p:nvPr/>
        </p:nvSpPr>
        <p:spPr>
          <a:xfrm>
            <a:off x="264994" y="5623559"/>
            <a:ext cx="11662012" cy="97498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9" name="Google Shape;309;p39"/>
          <p:cNvPicPr>
            <a:picLocks noChangeAspect="1"/>
          </p:cNvPicPr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108127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9"/>
          <p:cNvPicPr>
            <a:picLocks noChangeAspect="1"/>
          </p:cNvPicPr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663019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9"/>
          <p:cNvPicPr>
            <a:picLocks noChangeAspect="1"/>
          </p:cNvPicPr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663019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9"/>
          <p:cNvPicPr>
            <a:picLocks noChangeAspect="1"/>
          </p:cNvPicPr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811388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9"/>
          <p:cNvPicPr>
            <a:picLocks noChangeAspect="1"/>
          </p:cNvPicPr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59757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9"/>
          <p:cNvPicPr>
            <a:picLocks noChangeAspect="1"/>
          </p:cNvPicPr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514650" y="2883537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9"/>
          <p:cNvPicPr>
            <a:picLocks noChangeAspect="1"/>
          </p:cNvPicPr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108127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9"/>
          <p:cNvPicPr>
            <a:picLocks noChangeAspect="1"/>
          </p:cNvPicPr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959757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9"/>
          <p:cNvPicPr>
            <a:picLocks noChangeAspect="1"/>
          </p:cNvPicPr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4811388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9"/>
          <p:cNvPicPr>
            <a:picLocks noChangeAspect="1"/>
          </p:cNvPicPr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2514650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9"/>
          <p:cNvPicPr>
            <a:picLocks noChangeAspect="1"/>
          </p:cNvPicPr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9404865" y="28770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9"/>
          <p:cNvPicPr>
            <a:picLocks noChangeAspect="1"/>
          </p:cNvPicPr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0553235" y="3928715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9"/>
          <p:cNvPicPr>
            <a:picLocks noChangeAspect="1"/>
          </p:cNvPicPr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553235" y="2875553"/>
            <a:ext cx="972000" cy="972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2" name="Google Shape;322;p39"/>
          <p:cNvGrpSpPr/>
          <p:nvPr/>
        </p:nvGrpSpPr>
        <p:grpSpPr>
          <a:xfrm>
            <a:off x="8802806" y="862819"/>
            <a:ext cx="2944846" cy="343603"/>
            <a:chOff x="8802806" y="862819"/>
            <a:chExt cx="2944846" cy="343603"/>
          </a:xfrm>
        </p:grpSpPr>
        <p:sp>
          <p:nvSpPr>
            <p:cNvPr id="323" name="Google Shape;323;p39"/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9"/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Use any language or runtime</a:t>
              </a:r>
              <a:endParaRPr sz="1400" b="0" i="0" u="none" strike="noStrike" cap="none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5" name="Google Shape;325;p39"/>
          <p:cNvGrpSpPr/>
          <p:nvPr/>
        </p:nvGrpSpPr>
        <p:grpSpPr>
          <a:xfrm>
            <a:off x="459093" y="2482973"/>
            <a:ext cx="1745351" cy="343603"/>
            <a:chOff x="8802806" y="862819"/>
            <a:chExt cx="2944846" cy="343603"/>
          </a:xfrm>
        </p:grpSpPr>
        <p:sp>
          <p:nvSpPr>
            <p:cNvPr id="326" name="Google Shape;326;p39"/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accen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9"/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HTTP/gRPC</a:t>
              </a:r>
              <a:endParaRPr sz="1400" b="0" i="0" u="none" strike="noStrike" cap="none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8" name="Google Shape;328;p39"/>
          <p:cNvGrpSpPr/>
          <p:nvPr/>
        </p:nvGrpSpPr>
        <p:grpSpPr>
          <a:xfrm>
            <a:off x="6370320" y="5439988"/>
            <a:ext cx="5377333" cy="544426"/>
            <a:chOff x="8802806" y="862819"/>
            <a:chExt cx="2944846" cy="544426"/>
          </a:xfrm>
        </p:grpSpPr>
        <p:sp>
          <p:nvSpPr>
            <p:cNvPr id="329" name="Google Shape;329;p39"/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9"/>
            <p:cNvSpPr txBox="1"/>
            <p:nvPr/>
          </p:nvSpPr>
          <p:spPr>
            <a:xfrm>
              <a:off x="8836815" y="884065"/>
              <a:ext cx="2910837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Host on &amp; integrate with any cloud or edge infrastructure</a:t>
              </a:r>
              <a:endParaRPr sz="14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331" name="Google Shape;331;p39"/>
          <p:cNvPicPr preferRelativeResize="0">
            <a:picLocks noChangeAspect="1"/>
          </p:cNvPicPr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704519" y="6028540"/>
            <a:ext cx="477352" cy="284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9"/>
          <p:cNvPicPr preferRelativeResize="0">
            <a:picLocks noChangeAspect="1"/>
          </p:cNvPicPr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2458694" y="6068647"/>
            <a:ext cx="1358047" cy="210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9"/>
          <p:cNvPicPr preferRelativeResize="0">
            <a:picLocks noChangeAspect="1"/>
          </p:cNvPicPr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4093564" y="6025062"/>
            <a:ext cx="1358047" cy="240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9"/>
          <p:cNvPicPr preferRelativeResize="0">
            <a:picLocks noChangeAspect="1"/>
          </p:cNvPicPr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430773" y="5993134"/>
            <a:ext cx="996923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9"/>
          <p:cNvPicPr preferRelativeResize="0">
            <a:picLocks noChangeAspect="1"/>
          </p:cNvPicPr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5728435" y="5984414"/>
            <a:ext cx="1539367" cy="347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ue and white sign with arrows&#10;&#10;Description automatically generated">
            <a:extLst>
              <a:ext uri="{FF2B5EF4-FFF2-40B4-BE49-F238E27FC236}">
                <a16:creationId xmlns:a16="http://schemas.microsoft.com/office/drawing/2014/main" id="{6C0DEA54-B758-D190-EADB-FE6562CB343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404865" y="3947110"/>
            <a:ext cx="972000" cy="972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BE6973E-51E7-6715-1FB5-49AD657C43CD}"/>
              </a:ext>
            </a:extLst>
          </p:cNvPr>
          <p:cNvGrpSpPr/>
          <p:nvPr/>
        </p:nvGrpSpPr>
        <p:grpSpPr>
          <a:xfrm>
            <a:off x="7652980" y="5978333"/>
            <a:ext cx="1159206" cy="360000"/>
            <a:chOff x="8329361" y="5856379"/>
            <a:chExt cx="1159206" cy="360000"/>
          </a:xfrm>
        </p:grpSpPr>
        <p:pic>
          <p:nvPicPr>
            <p:cNvPr id="4" name="Google Shape;1778;p3">
              <a:extLst>
                <a:ext uri="{FF2B5EF4-FFF2-40B4-BE49-F238E27FC236}">
                  <a16:creationId xmlns:a16="http://schemas.microsoft.com/office/drawing/2014/main" id="{89689704-745C-AD94-A826-82E6D41B1FE4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2">
              <a:alphaModFix/>
            </a:blip>
            <a:srcRect/>
            <a:stretch/>
          </p:blipFill>
          <p:spPr>
            <a:xfrm>
              <a:off x="8329361" y="5856379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216E2AC-DEE6-A305-573D-FE5413C35E03}"/>
                </a:ext>
              </a:extLst>
            </p:cNvPr>
            <p:cNvSpPr txBox="1"/>
            <p:nvPr/>
          </p:nvSpPr>
          <p:spPr>
            <a:xfrm>
              <a:off x="8613006" y="5925111"/>
              <a:ext cx="87556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Databases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27970F2-A49F-D6C8-35BC-3951155ABFB6}"/>
              </a:ext>
            </a:extLst>
          </p:cNvPr>
          <p:cNvGrpSpPr/>
          <p:nvPr/>
        </p:nvGrpSpPr>
        <p:grpSpPr>
          <a:xfrm>
            <a:off x="8898160" y="5969478"/>
            <a:ext cx="1606843" cy="360000"/>
            <a:chOff x="8311975" y="6208941"/>
            <a:chExt cx="1606843" cy="360000"/>
          </a:xfrm>
        </p:grpSpPr>
        <p:pic>
          <p:nvPicPr>
            <p:cNvPr id="3" name="Google Shape;1775;p3">
              <a:extLst>
                <a:ext uri="{FF2B5EF4-FFF2-40B4-BE49-F238E27FC236}">
                  <a16:creationId xmlns:a16="http://schemas.microsoft.com/office/drawing/2014/main" id="{38449986-176F-9795-763F-9B2CF024ED89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3">
              <a:alphaModFix/>
            </a:blip>
            <a:srcRect/>
            <a:stretch/>
          </p:blipFill>
          <p:spPr>
            <a:xfrm>
              <a:off x="8311975" y="620894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C93D8E-92C1-FC31-C8AB-D1A02B4B8638}"/>
                </a:ext>
              </a:extLst>
            </p:cNvPr>
            <p:cNvSpPr txBox="1"/>
            <p:nvPr/>
          </p:nvSpPr>
          <p:spPr>
            <a:xfrm>
              <a:off x="8618462" y="6277673"/>
              <a:ext cx="130035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Message Brokers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844ECD-CDB3-56B3-357B-6E5D5DD49C1B}"/>
              </a:ext>
            </a:extLst>
          </p:cNvPr>
          <p:cNvGrpSpPr/>
          <p:nvPr/>
        </p:nvGrpSpPr>
        <p:grpSpPr>
          <a:xfrm>
            <a:off x="10584232" y="5981131"/>
            <a:ext cx="1070950" cy="360000"/>
            <a:chOff x="10057366" y="5981131"/>
            <a:chExt cx="1070950" cy="360000"/>
          </a:xfrm>
        </p:grpSpPr>
        <p:pic>
          <p:nvPicPr>
            <p:cNvPr id="5" name="Google Shape;1783;p3">
              <a:extLst>
                <a:ext uri="{FF2B5EF4-FFF2-40B4-BE49-F238E27FC236}">
                  <a16:creationId xmlns:a16="http://schemas.microsoft.com/office/drawing/2014/main" id="{392B6407-5A3E-B01D-307B-8A2917A38DE6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4">
              <a:alphaModFix/>
            </a:blip>
            <a:srcRect/>
            <a:stretch/>
          </p:blipFill>
          <p:spPr>
            <a:xfrm>
              <a:off x="10057366" y="598113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3E8800A-0D7B-A1BB-1BCC-43389EA3A376}"/>
                </a:ext>
              </a:extLst>
            </p:cNvPr>
            <p:cNvSpPr txBox="1"/>
            <p:nvPr/>
          </p:nvSpPr>
          <p:spPr>
            <a:xfrm>
              <a:off x="10393820" y="6033824"/>
              <a:ext cx="7344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Services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70658E-69A1-988E-E3CF-24763C903169}"/>
              </a:ext>
            </a:extLst>
          </p:cNvPr>
          <p:cNvGrpSpPr/>
          <p:nvPr/>
        </p:nvGrpSpPr>
        <p:grpSpPr>
          <a:xfrm>
            <a:off x="1203092" y="5270997"/>
            <a:ext cx="152400" cy="354185"/>
            <a:chOff x="1203092" y="5270997"/>
            <a:chExt cx="152400" cy="354185"/>
          </a:xfrm>
        </p:grpSpPr>
        <p:cxnSp>
          <p:nvCxnSpPr>
            <p:cNvPr id="14" name="Google Shape;292;p39">
              <a:extLst>
                <a:ext uri="{FF2B5EF4-FFF2-40B4-BE49-F238E27FC236}">
                  <a16:creationId xmlns:a16="http://schemas.microsoft.com/office/drawing/2014/main" id="{D37626B8-450F-362B-DBA6-52F0FD583C61}"/>
                </a:ext>
              </a:extLst>
            </p:cNvPr>
            <p:cNvCxnSpPr>
              <a:cxnSpLocks/>
            </p:cNvCxnSpPr>
            <p:nvPr/>
          </p:nvCxnSpPr>
          <p:spPr>
            <a:xfrm>
              <a:off x="1203092" y="5270997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15" name="Google Shape;292;p39">
              <a:extLst>
                <a:ext uri="{FF2B5EF4-FFF2-40B4-BE49-F238E27FC236}">
                  <a16:creationId xmlns:a16="http://schemas.microsoft.com/office/drawing/2014/main" id="{6DF071E8-EB21-3FF2-331D-20E6C19B9E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5492" y="5285154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2E4D1C-B845-681D-4978-6B6390F5A38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256497" y="2883891"/>
            <a:ext cx="972000" cy="972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390EB5E-A81F-3BA2-6DDA-A8D845C0F55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256540" y="3948677"/>
            <a:ext cx="972000" cy="972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77700A91-3993-34DC-09A1-34EE2639F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9C823520-094E-DBB4-C52A-5B02F16F64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372235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Agents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AECB52-B53C-6C8B-6889-52154099E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999" y="1742356"/>
            <a:ext cx="1980000" cy="1980000"/>
          </a:xfrm>
          <a:prstGeom prst="rect">
            <a:avLst/>
          </a:prstGeom>
        </p:spPr>
      </p:pic>
      <p:sp>
        <p:nvSpPr>
          <p:cNvPr id="3" name="TextBox 2">
            <a:hlinkClick r:id="rId4"/>
            <a:extLst>
              <a:ext uri="{FF2B5EF4-FFF2-40B4-BE49-F238E27FC236}">
                <a16:creationId xmlns:a16="http://schemas.microsoft.com/office/drawing/2014/main" id="{4F654F4F-EFFA-4353-AC6C-5FACB62B33BD}"/>
              </a:ext>
            </a:extLst>
          </p:cNvPr>
          <p:cNvSpPr txBox="1"/>
          <p:nvPr/>
        </p:nvSpPr>
        <p:spPr>
          <a:xfrm>
            <a:off x="3047594" y="6023176"/>
            <a:ext cx="6096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NL" sz="1600" dirty="0">
                <a:solidFill>
                  <a:schemeClr val="bg1"/>
                </a:solidFill>
                <a:latin typeface="Space Grotesk" pitchFamily="2" charset="0"/>
                <a:cs typeface="Space Grotesk" pitchFamily="2" charset="0"/>
              </a:rPr>
              <a:t>https://github.com/dapr/dapr-agents</a:t>
            </a:r>
          </a:p>
        </p:txBody>
      </p:sp>
    </p:spTree>
    <p:extLst>
      <p:ext uri="{BB962C8B-B14F-4D97-AF65-F5344CB8AC3E}">
        <p14:creationId xmlns:p14="http://schemas.microsoft.com/office/powerpoint/2010/main" val="3205828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8AC38B-51C6-3B80-84D5-5A9A18D60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9C33E1-179B-F067-AC40-21233A306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544" y="2022899"/>
            <a:ext cx="3064594" cy="30645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901624-9677-4A28-BA7F-DE176DBDAEA1}"/>
              </a:ext>
            </a:extLst>
          </p:cNvPr>
          <p:cNvSpPr txBox="1"/>
          <p:nvPr/>
        </p:nvSpPr>
        <p:spPr>
          <a:xfrm>
            <a:off x="1147877" y="2705027"/>
            <a:ext cx="6921500" cy="170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ct val="150000"/>
              </a:lnSpc>
              <a:spcBef>
                <a:spcPts val="600"/>
              </a:spcBef>
            </a:pP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A framework for developers to simplify the creation of AI agents that reason, act and collaborate using LLMs.</a:t>
            </a:r>
          </a:p>
        </p:txBody>
      </p:sp>
    </p:spTree>
    <p:extLst>
      <p:ext uri="{BB962C8B-B14F-4D97-AF65-F5344CB8AC3E}">
        <p14:creationId xmlns:p14="http://schemas.microsoft.com/office/powerpoint/2010/main" val="83948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0AD1E-2682-4A67-51FC-8A255A545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3DAB37-7700-2BF5-1D87-838ABED17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 Benefits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D4E88D-4F66-A69B-43D4-E9B0C3DED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544" y="2022899"/>
            <a:ext cx="3064594" cy="30645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02542E-168C-A36E-132C-15B1AF1E3901}"/>
              </a:ext>
            </a:extLst>
          </p:cNvPr>
          <p:cNvSpPr txBox="1"/>
          <p:nvPr/>
        </p:nvSpPr>
        <p:spPr>
          <a:xfrm>
            <a:off x="987862" y="2022899"/>
            <a:ext cx="6921500" cy="3747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Durable agents using Dapr Workflow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Cloud native and decoupled infrastructure</a:t>
            </a:r>
            <a:endParaRPr lang="en-US" sz="2400" dirty="0">
              <a:latin typeface="Space Grotesk" pitchFamily="2" charset="0"/>
              <a:cs typeface="Space Grotesk" pitchFamily="2" charset="0"/>
            </a:endParaRP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Choice of multiple LLMs and state stores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Vendor neutral, open source</a:t>
            </a: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21C29"/>
                </a:solidFill>
                <a:latin typeface="Space Grotesk" pitchFamily="2" charset="0"/>
                <a:cs typeface="Space Grotesk" pitchFamily="2" charset="0"/>
              </a:rPr>
              <a:t>Production-ready reliability, security &amp; observability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63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AC2D4-7D9C-F883-A410-2ADC4D415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63AFBE-D343-A49B-3968-05627EF4DBFB}"/>
              </a:ext>
            </a:extLst>
          </p:cNvPr>
          <p:cNvSpPr txBox="1"/>
          <p:nvPr/>
        </p:nvSpPr>
        <p:spPr>
          <a:xfrm>
            <a:off x="3448781" y="1722758"/>
            <a:ext cx="5316044" cy="4202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What are AI agents?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The path to autonomous agents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Dapr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>
                <a:solidFill>
                  <a:srgbClr val="1F2328"/>
                </a:solidFill>
                <a:latin typeface="Space Grotesk" pitchFamily="2" charset="0"/>
                <a:cs typeface="Space Grotesk" pitchFamily="2" charset="0"/>
              </a:rPr>
              <a:t>Dapr Agents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Dapr Agent Types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>
                <a:solidFill>
                  <a:srgbClr val="1F2328"/>
                </a:solidFill>
                <a:latin typeface="Space Grotesk" pitchFamily="2" charset="0"/>
                <a:cs typeface="Space Grotesk" pitchFamily="2" charset="0"/>
              </a:rPr>
              <a:t>Multi-Agent Systems</a:t>
            </a:r>
            <a:endParaRPr lang="en-US" sz="2000" b="0" dirty="0">
              <a:solidFill>
                <a:srgbClr val="1F2328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>
                <a:solidFill>
                  <a:srgbClr val="1F2328"/>
                </a:solidFill>
                <a:latin typeface="Space Grotesk" pitchFamily="2" charset="0"/>
                <a:cs typeface="Space Grotesk" pitchFamily="2" charset="0"/>
              </a:rPr>
              <a:t>Agentic Patterns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 err="1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Quickstarts</a:t>
            </a:r>
            <a:endParaRPr lang="en-US" sz="2000" b="0" dirty="0">
              <a:solidFill>
                <a:srgbClr val="1F2328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sz="2000" b="0" dirty="0">
              <a:solidFill>
                <a:srgbClr val="1F2328"/>
              </a:solidFill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0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DCD75-E4AD-4B60-0A8B-7A1046294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E7091F6-E838-C6A7-2EDB-F6EA13F1B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54" y="214127"/>
            <a:ext cx="11820099" cy="924588"/>
          </a:xfrm>
        </p:spPr>
        <p:txBody>
          <a:bodyPr/>
          <a:lstStyle/>
          <a:p>
            <a:r>
              <a:rPr lang="en-US" dirty="0"/>
              <a:t>Dapr Agent Interactions</a:t>
            </a:r>
            <a:endParaRPr lang="en-NL" dirty="0"/>
          </a:p>
        </p:txBody>
      </p:sp>
      <p:grpSp>
        <p:nvGrpSpPr>
          <p:cNvPr id="2" name="Google Shape;4375;p253">
            <a:extLst>
              <a:ext uri="{FF2B5EF4-FFF2-40B4-BE49-F238E27FC236}">
                <a16:creationId xmlns:a16="http://schemas.microsoft.com/office/drawing/2014/main" id="{82CCF076-F256-98CC-D61F-C68B9E8DF9AB}"/>
              </a:ext>
            </a:extLst>
          </p:cNvPr>
          <p:cNvGrpSpPr/>
          <p:nvPr/>
        </p:nvGrpSpPr>
        <p:grpSpPr>
          <a:xfrm>
            <a:off x="2116830" y="3107497"/>
            <a:ext cx="1153500" cy="1055520"/>
            <a:chOff x="798388" y="1451849"/>
            <a:chExt cx="1153500" cy="1055520"/>
          </a:xfrm>
        </p:grpSpPr>
        <p:pic>
          <p:nvPicPr>
            <p:cNvPr id="34" name="Google Shape;4376;p253">
              <a:extLst>
                <a:ext uri="{FF2B5EF4-FFF2-40B4-BE49-F238E27FC236}">
                  <a16:creationId xmlns:a16="http://schemas.microsoft.com/office/drawing/2014/main" id="{1519DE77-AC29-F6F2-8186-414A967C84E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09377" y="1451849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Google Shape;4377;p253">
              <a:extLst>
                <a:ext uri="{FF2B5EF4-FFF2-40B4-BE49-F238E27FC236}">
                  <a16:creationId xmlns:a16="http://schemas.microsoft.com/office/drawing/2014/main" id="{A2D6F23F-AA57-558A-8660-2430BA8664A8}"/>
                </a:ext>
              </a:extLst>
            </p:cNvPr>
            <p:cNvSpPr txBox="1"/>
            <p:nvPr/>
          </p:nvSpPr>
          <p:spPr>
            <a:xfrm>
              <a:off x="798388" y="2107169"/>
              <a:ext cx="11535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solidFill>
                    <a:schemeClr val="dk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User</a:t>
              </a:r>
              <a:endParaRPr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</p:grpSp>
      <p:grpSp>
        <p:nvGrpSpPr>
          <p:cNvPr id="3" name="Google Shape;4378;p253">
            <a:extLst>
              <a:ext uri="{FF2B5EF4-FFF2-40B4-BE49-F238E27FC236}">
                <a16:creationId xmlns:a16="http://schemas.microsoft.com/office/drawing/2014/main" id="{ACD086BA-ED39-49B0-EC1C-53FE0C49BFEF}"/>
              </a:ext>
            </a:extLst>
          </p:cNvPr>
          <p:cNvGrpSpPr/>
          <p:nvPr/>
        </p:nvGrpSpPr>
        <p:grpSpPr>
          <a:xfrm>
            <a:off x="8360547" y="4937648"/>
            <a:ext cx="1646100" cy="1070687"/>
            <a:chOff x="9646005" y="1070938"/>
            <a:chExt cx="1646100" cy="1070687"/>
          </a:xfrm>
        </p:grpSpPr>
        <p:sp>
          <p:nvSpPr>
            <p:cNvPr id="32" name="Google Shape;4379;p253">
              <a:extLst>
                <a:ext uri="{FF2B5EF4-FFF2-40B4-BE49-F238E27FC236}">
                  <a16:creationId xmlns:a16="http://schemas.microsoft.com/office/drawing/2014/main" id="{C78BB1D7-5B71-1765-4E15-5D9EC7231416}"/>
                </a:ext>
              </a:extLst>
            </p:cNvPr>
            <p:cNvSpPr txBox="1"/>
            <p:nvPr/>
          </p:nvSpPr>
          <p:spPr>
            <a:xfrm>
              <a:off x="9646005" y="1741425"/>
              <a:ext cx="1646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solidFill>
                    <a:schemeClr val="dk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Outside world</a:t>
              </a:r>
              <a:endParaRPr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33" name="Google Shape;4380;p253">
              <a:extLst>
                <a:ext uri="{FF2B5EF4-FFF2-40B4-BE49-F238E27FC236}">
                  <a16:creationId xmlns:a16="http://schemas.microsoft.com/office/drawing/2014/main" id="{9ED8436A-CD1F-DDAE-5923-C053D3003108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03295" y="1070938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Google Shape;4381;p253">
            <a:extLst>
              <a:ext uri="{FF2B5EF4-FFF2-40B4-BE49-F238E27FC236}">
                <a16:creationId xmlns:a16="http://schemas.microsoft.com/office/drawing/2014/main" id="{78388C94-B170-1AAB-8F8A-66243C470302}"/>
              </a:ext>
            </a:extLst>
          </p:cNvPr>
          <p:cNvSpPr/>
          <p:nvPr/>
        </p:nvSpPr>
        <p:spPr>
          <a:xfrm>
            <a:off x="3138136" y="3183708"/>
            <a:ext cx="1297500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latin typeface="Space Grotesk Light"/>
                <a:ea typeface="Space Grotesk Light"/>
                <a:cs typeface="Space Grotesk Light"/>
                <a:sym typeface="Space Grotesk Light"/>
              </a:rPr>
              <a:t>Interaction</a:t>
            </a:r>
            <a:endParaRPr sz="1500">
              <a:latin typeface="Space Grotesk Light"/>
              <a:ea typeface="Space Grotesk Light"/>
              <a:cs typeface="Space Grotesk Light"/>
              <a:sym typeface="Space Grotesk Light"/>
            </a:endParaRPr>
          </a:p>
        </p:txBody>
      </p:sp>
      <p:sp>
        <p:nvSpPr>
          <p:cNvPr id="6" name="Google Shape;4382;p253">
            <a:extLst>
              <a:ext uri="{FF2B5EF4-FFF2-40B4-BE49-F238E27FC236}">
                <a16:creationId xmlns:a16="http://schemas.microsoft.com/office/drawing/2014/main" id="{2A6CDE14-6BD5-58B5-2818-69C0050D5A96}"/>
              </a:ext>
            </a:extLst>
          </p:cNvPr>
          <p:cNvSpPr txBox="1"/>
          <p:nvPr/>
        </p:nvSpPr>
        <p:spPr>
          <a:xfrm>
            <a:off x="6041103" y="3688679"/>
            <a:ext cx="136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rPr>
              <a:t>Observation</a:t>
            </a:r>
            <a:endParaRPr>
              <a:solidFill>
                <a:schemeClr val="dk1"/>
              </a:solidFill>
              <a:latin typeface="Space Grotesk Light"/>
              <a:ea typeface="Space Grotesk Light"/>
              <a:cs typeface="Space Grotesk Light"/>
              <a:sym typeface="Space Grotesk Light"/>
            </a:endParaRPr>
          </a:p>
        </p:txBody>
      </p:sp>
      <p:pic>
        <p:nvPicPr>
          <p:cNvPr id="7" name="Google Shape;4383;p253">
            <a:extLst>
              <a:ext uri="{FF2B5EF4-FFF2-40B4-BE49-F238E27FC236}">
                <a16:creationId xmlns:a16="http://schemas.microsoft.com/office/drawing/2014/main" id="{C1FF7B32-BF6C-5D65-ED91-8BC9F4C9D4FF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49900" y="2840448"/>
            <a:ext cx="1646100" cy="1646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4384;p253">
            <a:extLst>
              <a:ext uri="{FF2B5EF4-FFF2-40B4-BE49-F238E27FC236}">
                <a16:creationId xmlns:a16="http://schemas.microsoft.com/office/drawing/2014/main" id="{92D7D48F-B2EA-0E49-E6B9-D11DA83E8B10}"/>
              </a:ext>
            </a:extLst>
          </p:cNvPr>
          <p:cNvSpPr/>
          <p:nvPr/>
        </p:nvSpPr>
        <p:spPr>
          <a:xfrm>
            <a:off x="7456551" y="3288148"/>
            <a:ext cx="2103000" cy="6942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4864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rPr>
              <a:t>Environment</a:t>
            </a:r>
            <a:endParaRPr sz="1500">
              <a:solidFill>
                <a:schemeClr val="lt1"/>
              </a:solidFill>
              <a:latin typeface="Space Grotesk Light"/>
              <a:ea typeface="Space Grotesk Light"/>
              <a:cs typeface="Space Grotesk Light"/>
              <a:sym typeface="Space Grotesk Light"/>
            </a:endParaRPr>
          </a:p>
        </p:txBody>
      </p:sp>
      <p:cxnSp>
        <p:nvCxnSpPr>
          <p:cNvPr id="12" name="Google Shape;4385;p253">
            <a:extLst>
              <a:ext uri="{FF2B5EF4-FFF2-40B4-BE49-F238E27FC236}">
                <a16:creationId xmlns:a16="http://schemas.microsoft.com/office/drawing/2014/main" id="{C9E0A9B8-A7AA-68B2-A900-71F597D73A68}"/>
              </a:ext>
            </a:extLst>
          </p:cNvPr>
          <p:cNvCxnSpPr/>
          <p:nvPr/>
        </p:nvCxnSpPr>
        <p:spPr>
          <a:xfrm rot="10800000" flipH="1">
            <a:off x="5704701" y="2419523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" name="Google Shape;4386;p253">
            <a:extLst>
              <a:ext uri="{FF2B5EF4-FFF2-40B4-BE49-F238E27FC236}">
                <a16:creationId xmlns:a16="http://schemas.microsoft.com/office/drawing/2014/main" id="{AB1A85E4-760F-6E28-6EF4-0BBFCB056344}"/>
              </a:ext>
            </a:extLst>
          </p:cNvPr>
          <p:cNvCxnSpPr/>
          <p:nvPr/>
        </p:nvCxnSpPr>
        <p:spPr>
          <a:xfrm>
            <a:off x="6096001" y="3635248"/>
            <a:ext cx="1254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" name="Google Shape;4387;p253">
            <a:extLst>
              <a:ext uri="{FF2B5EF4-FFF2-40B4-BE49-F238E27FC236}">
                <a16:creationId xmlns:a16="http://schemas.microsoft.com/office/drawing/2014/main" id="{D71E5BF4-AD57-E2E8-381B-7168BC96771C}"/>
              </a:ext>
            </a:extLst>
          </p:cNvPr>
          <p:cNvCxnSpPr/>
          <p:nvPr/>
        </p:nvCxnSpPr>
        <p:spPr>
          <a:xfrm flipH="1">
            <a:off x="4513051" y="4353248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4388;p253">
            <a:extLst>
              <a:ext uri="{FF2B5EF4-FFF2-40B4-BE49-F238E27FC236}">
                <a16:creationId xmlns:a16="http://schemas.microsoft.com/office/drawing/2014/main" id="{864B6C80-3C91-8BD8-241F-88426B667961}"/>
              </a:ext>
            </a:extLst>
          </p:cNvPr>
          <p:cNvCxnSpPr/>
          <p:nvPr/>
        </p:nvCxnSpPr>
        <p:spPr>
          <a:xfrm>
            <a:off x="5704701" y="4353248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4389;p253">
            <a:extLst>
              <a:ext uri="{FF2B5EF4-FFF2-40B4-BE49-F238E27FC236}">
                <a16:creationId xmlns:a16="http://schemas.microsoft.com/office/drawing/2014/main" id="{EFEA0939-FCDC-EBD2-0850-F68829217B1E}"/>
              </a:ext>
            </a:extLst>
          </p:cNvPr>
          <p:cNvCxnSpPr/>
          <p:nvPr/>
        </p:nvCxnSpPr>
        <p:spPr>
          <a:xfrm rot="10800000">
            <a:off x="4513051" y="2419523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" name="Google Shape;4390;p253">
            <a:extLst>
              <a:ext uri="{FF2B5EF4-FFF2-40B4-BE49-F238E27FC236}">
                <a16:creationId xmlns:a16="http://schemas.microsoft.com/office/drawing/2014/main" id="{D72E5569-3F76-F05C-D0D7-A0E427996A6A}"/>
              </a:ext>
            </a:extLst>
          </p:cNvPr>
          <p:cNvCxnSpPr/>
          <p:nvPr/>
        </p:nvCxnSpPr>
        <p:spPr>
          <a:xfrm>
            <a:off x="3195301" y="3635248"/>
            <a:ext cx="1254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" name="Google Shape;4391;p253">
            <a:extLst>
              <a:ext uri="{FF2B5EF4-FFF2-40B4-BE49-F238E27FC236}">
                <a16:creationId xmlns:a16="http://schemas.microsoft.com/office/drawing/2014/main" id="{B02855C5-2E07-898F-508B-C6E93AC5C726}"/>
              </a:ext>
            </a:extLst>
          </p:cNvPr>
          <p:cNvCxnSpPr/>
          <p:nvPr/>
        </p:nvCxnSpPr>
        <p:spPr>
          <a:xfrm>
            <a:off x="8053870" y="5364248"/>
            <a:ext cx="7188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9" name="Google Shape;4392;p253">
            <a:extLst>
              <a:ext uri="{FF2B5EF4-FFF2-40B4-BE49-F238E27FC236}">
                <a16:creationId xmlns:a16="http://schemas.microsoft.com/office/drawing/2014/main" id="{43A21C91-8639-93B5-CB97-DF996B0B30DB}"/>
              </a:ext>
            </a:extLst>
          </p:cNvPr>
          <p:cNvGrpSpPr/>
          <p:nvPr/>
        </p:nvGrpSpPr>
        <p:grpSpPr>
          <a:xfrm>
            <a:off x="6095989" y="1671917"/>
            <a:ext cx="1828800" cy="694200"/>
            <a:chOff x="5853050" y="1384569"/>
            <a:chExt cx="1828800" cy="694200"/>
          </a:xfrm>
        </p:grpSpPr>
        <p:sp>
          <p:nvSpPr>
            <p:cNvPr id="30" name="Google Shape;4393;p253">
              <a:extLst>
                <a:ext uri="{FF2B5EF4-FFF2-40B4-BE49-F238E27FC236}">
                  <a16:creationId xmlns:a16="http://schemas.microsoft.com/office/drawing/2014/main" id="{441C2CE8-8A91-3E2B-1BA1-189B60BC689C}"/>
                </a:ext>
              </a:extLst>
            </p:cNvPr>
            <p:cNvSpPr/>
            <p:nvPr/>
          </p:nvSpPr>
          <p:spPr>
            <a:xfrm>
              <a:off x="5853050" y="1384569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Memory</a:t>
              </a:r>
              <a:endParaRPr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31" name="Google Shape;4394;p253">
              <a:extLst>
                <a:ext uri="{FF2B5EF4-FFF2-40B4-BE49-F238E27FC236}">
                  <a16:creationId xmlns:a16="http://schemas.microsoft.com/office/drawing/2014/main" id="{6B2EEB73-F55F-6589-B998-8FD3C74770BF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026100" y="1503069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4395;p253">
            <a:extLst>
              <a:ext uri="{FF2B5EF4-FFF2-40B4-BE49-F238E27FC236}">
                <a16:creationId xmlns:a16="http://schemas.microsoft.com/office/drawing/2014/main" id="{DE1ADD4B-D358-64FF-C300-C683458F636A}"/>
              </a:ext>
            </a:extLst>
          </p:cNvPr>
          <p:cNvGrpSpPr/>
          <p:nvPr/>
        </p:nvGrpSpPr>
        <p:grpSpPr>
          <a:xfrm>
            <a:off x="2612251" y="1671917"/>
            <a:ext cx="1828800" cy="694200"/>
            <a:chOff x="2369300" y="1384569"/>
            <a:chExt cx="1828800" cy="694200"/>
          </a:xfrm>
        </p:grpSpPr>
        <p:sp>
          <p:nvSpPr>
            <p:cNvPr id="28" name="Google Shape;4396;p253">
              <a:extLst>
                <a:ext uri="{FF2B5EF4-FFF2-40B4-BE49-F238E27FC236}">
                  <a16:creationId xmlns:a16="http://schemas.microsoft.com/office/drawing/2014/main" id="{9F530927-3986-4A8A-E002-0D5EF1021138}"/>
                </a:ext>
              </a:extLst>
            </p:cNvPr>
            <p:cNvSpPr/>
            <p:nvPr/>
          </p:nvSpPr>
          <p:spPr>
            <a:xfrm>
              <a:off x="2369300" y="1384569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dirty="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Planning   </a:t>
              </a:r>
              <a:endParaRPr sz="1500" dirty="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29" name="Google Shape;4397;p253">
              <a:extLst>
                <a:ext uri="{FF2B5EF4-FFF2-40B4-BE49-F238E27FC236}">
                  <a16:creationId xmlns:a16="http://schemas.microsoft.com/office/drawing/2014/main" id="{764EAB5E-BC26-D43E-534A-4DCFD5BBAD31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535743" y="1508804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" name="Google Shape;4398;p253">
            <a:extLst>
              <a:ext uri="{FF2B5EF4-FFF2-40B4-BE49-F238E27FC236}">
                <a16:creationId xmlns:a16="http://schemas.microsoft.com/office/drawing/2014/main" id="{759B60A9-FF48-66F5-CF32-25CD13946DBB}"/>
              </a:ext>
            </a:extLst>
          </p:cNvPr>
          <p:cNvGrpSpPr/>
          <p:nvPr/>
        </p:nvGrpSpPr>
        <p:grpSpPr>
          <a:xfrm>
            <a:off x="2612251" y="5017179"/>
            <a:ext cx="1828800" cy="694200"/>
            <a:chOff x="2750288" y="4729831"/>
            <a:chExt cx="1828800" cy="694200"/>
          </a:xfrm>
        </p:grpSpPr>
        <p:sp>
          <p:nvSpPr>
            <p:cNvPr id="26" name="Google Shape;4399;p253">
              <a:extLst>
                <a:ext uri="{FF2B5EF4-FFF2-40B4-BE49-F238E27FC236}">
                  <a16:creationId xmlns:a16="http://schemas.microsoft.com/office/drawing/2014/main" id="{642F9404-2C38-D076-B64B-159073ED6795}"/>
                </a:ext>
              </a:extLst>
            </p:cNvPr>
            <p:cNvSpPr/>
            <p:nvPr/>
          </p:nvSpPr>
          <p:spPr>
            <a:xfrm>
              <a:off x="2750288" y="4729831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Delegate tasks</a:t>
              </a:r>
              <a:endParaRPr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27" name="Google Shape;4400;p253">
              <a:extLst>
                <a:ext uri="{FF2B5EF4-FFF2-40B4-BE49-F238E27FC236}">
                  <a16:creationId xmlns:a16="http://schemas.microsoft.com/office/drawing/2014/main" id="{3CC7A1EB-57EE-7AD9-F5B9-141900EF9A80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923548" y="4848331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" name="Google Shape;4401;p253">
            <a:extLst>
              <a:ext uri="{FF2B5EF4-FFF2-40B4-BE49-F238E27FC236}">
                <a16:creationId xmlns:a16="http://schemas.microsoft.com/office/drawing/2014/main" id="{C90630A2-C1DE-57D8-6F48-F50D3CE9061E}"/>
              </a:ext>
            </a:extLst>
          </p:cNvPr>
          <p:cNvGrpSpPr/>
          <p:nvPr/>
        </p:nvGrpSpPr>
        <p:grpSpPr>
          <a:xfrm>
            <a:off x="6095989" y="5017179"/>
            <a:ext cx="1828800" cy="694200"/>
            <a:chOff x="5853038" y="4729831"/>
            <a:chExt cx="1828800" cy="694200"/>
          </a:xfrm>
        </p:grpSpPr>
        <p:sp>
          <p:nvSpPr>
            <p:cNvPr id="24" name="Google Shape;4402;p253">
              <a:extLst>
                <a:ext uri="{FF2B5EF4-FFF2-40B4-BE49-F238E27FC236}">
                  <a16:creationId xmlns:a16="http://schemas.microsoft.com/office/drawing/2014/main" id="{4F04E126-8122-FA46-C9F1-EB74DE086B51}"/>
                </a:ext>
              </a:extLst>
            </p:cNvPr>
            <p:cNvSpPr/>
            <p:nvPr/>
          </p:nvSpPr>
          <p:spPr>
            <a:xfrm>
              <a:off x="5853038" y="4729831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Tools</a:t>
              </a:r>
              <a:endParaRPr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25" name="Google Shape;4403;p253">
              <a:extLst>
                <a:ext uri="{FF2B5EF4-FFF2-40B4-BE49-F238E27FC236}">
                  <a16:creationId xmlns:a16="http://schemas.microsoft.com/office/drawing/2014/main" id="{30EEF5AE-750F-4DD2-62CA-68CC4E716D07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070391" y="4848331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" name="Google Shape;4404;p253">
            <a:extLst>
              <a:ext uri="{FF2B5EF4-FFF2-40B4-BE49-F238E27FC236}">
                <a16:creationId xmlns:a16="http://schemas.microsoft.com/office/drawing/2014/main" id="{E8A8173C-805F-FA8F-E8CB-7250958E40B5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611447" y="3406648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4235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>
          <a:extLst>
            <a:ext uri="{FF2B5EF4-FFF2-40B4-BE49-F238E27FC236}">
              <a16:creationId xmlns:a16="http://schemas.microsoft.com/office/drawing/2014/main" id="{04CA9E4E-8F55-15FE-6C07-BBBBABEC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9C77F7F-6860-2AC9-214F-6FFDC42066C1}"/>
              </a:ext>
            </a:extLst>
          </p:cNvPr>
          <p:cNvSpPr/>
          <p:nvPr/>
        </p:nvSpPr>
        <p:spPr>
          <a:xfrm>
            <a:off x="4150161" y="1152123"/>
            <a:ext cx="1794723" cy="1107929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292" name="Google Shape;292;p39">
            <a:extLst>
              <a:ext uri="{FF2B5EF4-FFF2-40B4-BE49-F238E27FC236}">
                <a16:creationId xmlns:a16="http://schemas.microsoft.com/office/drawing/2014/main" id="{76448B3E-B451-9535-8BB9-96E0207A03FB}"/>
              </a:ext>
            </a:extLst>
          </p:cNvPr>
          <p:cNvCxnSpPr>
            <a:stCxn id="293" idx="2"/>
          </p:cNvCxnSpPr>
          <p:nvPr/>
        </p:nvCxnSpPr>
        <p:spPr>
          <a:xfrm>
            <a:off x="1250990" y="2260053"/>
            <a:ext cx="0" cy="1086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lg" len="lg"/>
          </a:ln>
        </p:spPr>
      </p:cxnSp>
      <p:sp>
        <p:nvSpPr>
          <p:cNvPr id="294" name="Google Shape;294;p39">
            <a:extLst>
              <a:ext uri="{FF2B5EF4-FFF2-40B4-BE49-F238E27FC236}">
                <a16:creationId xmlns:a16="http://schemas.microsoft.com/office/drawing/2014/main" id="{0E52B691-0E11-AE51-EB81-4C0ED7B0822D}"/>
              </a:ext>
            </a:extLst>
          </p:cNvPr>
          <p:cNvSpPr/>
          <p:nvPr/>
        </p:nvSpPr>
        <p:spPr>
          <a:xfrm>
            <a:off x="266132" y="1071349"/>
            <a:ext cx="11662012" cy="1302127"/>
          </a:xfrm>
          <a:prstGeom prst="roundRect">
            <a:avLst>
              <a:gd name="adj" fmla="val 11426"/>
            </a:avLst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9">
            <a:extLst>
              <a:ext uri="{FF2B5EF4-FFF2-40B4-BE49-F238E27FC236}">
                <a16:creationId xmlns:a16="http://schemas.microsoft.com/office/drawing/2014/main" id="{6D0DD8A2-5A3C-65E0-6C32-4C88149837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– Application developer platform</a:t>
            </a:r>
            <a:endParaRPr dirty="0"/>
          </a:p>
        </p:txBody>
      </p:sp>
      <p:grpSp>
        <p:nvGrpSpPr>
          <p:cNvPr id="296" name="Google Shape;296;p39">
            <a:extLst>
              <a:ext uri="{FF2B5EF4-FFF2-40B4-BE49-F238E27FC236}">
                <a16:creationId xmlns:a16="http://schemas.microsoft.com/office/drawing/2014/main" id="{6F6224E2-8787-FAD7-A335-59D6CFBA9382}"/>
              </a:ext>
            </a:extLst>
          </p:cNvPr>
          <p:cNvGrpSpPr/>
          <p:nvPr/>
        </p:nvGrpSpPr>
        <p:grpSpPr>
          <a:xfrm>
            <a:off x="710990" y="1180053"/>
            <a:ext cx="1080000" cy="1080000"/>
            <a:chOff x="779230" y="1433084"/>
            <a:chExt cx="1440000" cy="1440000"/>
          </a:xfrm>
        </p:grpSpPr>
        <p:pic>
          <p:nvPicPr>
            <p:cNvPr id="293" name="Google Shape;293;p39">
              <a:extLst>
                <a:ext uri="{FF2B5EF4-FFF2-40B4-BE49-F238E27FC236}">
                  <a16:creationId xmlns:a16="http://schemas.microsoft.com/office/drawing/2014/main" id="{6629FE10-C0A0-5B32-C3AB-FD6F04E51DE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79230" y="1433084"/>
              <a:ext cx="1440000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7" name="Google Shape;297;p39">
              <a:extLst>
                <a:ext uri="{FF2B5EF4-FFF2-40B4-BE49-F238E27FC236}">
                  <a16:creationId xmlns:a16="http://schemas.microsoft.com/office/drawing/2014/main" id="{723FD57E-8203-ABA7-5E27-83A38293183A}"/>
                </a:ext>
              </a:extLst>
            </p:cNvPr>
            <p:cNvSpPr txBox="1"/>
            <p:nvPr/>
          </p:nvSpPr>
          <p:spPr>
            <a:xfrm>
              <a:off x="978473" y="1999216"/>
              <a:ext cx="1041511" cy="369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1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App</a:t>
              </a:r>
              <a:endParaRPr sz="1200" b="1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298" name="Google Shape;298;p39">
            <a:extLst>
              <a:ext uri="{FF2B5EF4-FFF2-40B4-BE49-F238E27FC236}">
                <a16:creationId xmlns:a16="http://schemas.microsoft.com/office/drawing/2014/main" id="{EA4469BD-E178-854E-B5A6-E5C8EFB93AB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728" y="3371128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9">
            <a:extLst>
              <a:ext uri="{FF2B5EF4-FFF2-40B4-BE49-F238E27FC236}">
                <a16:creationId xmlns:a16="http://schemas.microsoft.com/office/drawing/2014/main" id="{52E99C66-AF89-7EF7-7909-CB8D04E686A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8063" y="1525927"/>
            <a:ext cx="494987" cy="494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9">
            <a:extLst>
              <a:ext uri="{FF2B5EF4-FFF2-40B4-BE49-F238E27FC236}">
                <a16:creationId xmlns:a16="http://schemas.microsoft.com/office/drawing/2014/main" id="{9CA5546F-C22C-E4E8-E4D9-DF1226CBC7E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08366" y="1385151"/>
            <a:ext cx="876445" cy="776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9">
            <a:extLst>
              <a:ext uri="{FF2B5EF4-FFF2-40B4-BE49-F238E27FC236}">
                <a16:creationId xmlns:a16="http://schemas.microsoft.com/office/drawing/2014/main" id="{E36B39A7-A9C0-18D4-C81F-EAE15FC6F60F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0127" y="1448727"/>
            <a:ext cx="649386" cy="649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9">
            <a:extLst>
              <a:ext uri="{FF2B5EF4-FFF2-40B4-BE49-F238E27FC236}">
                <a16:creationId xmlns:a16="http://schemas.microsoft.com/office/drawing/2014/main" id="{323DDA1C-6613-AA47-ACF0-6A526C13071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20992" y="1278262"/>
            <a:ext cx="1298773" cy="799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9">
            <a:extLst>
              <a:ext uri="{FF2B5EF4-FFF2-40B4-BE49-F238E27FC236}">
                <a16:creationId xmlns:a16="http://schemas.microsoft.com/office/drawing/2014/main" id="{965DC6F8-6E5F-7EBD-F500-1DE9463FB2F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815132" y="1523656"/>
            <a:ext cx="930939" cy="49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9">
            <a:extLst>
              <a:ext uri="{FF2B5EF4-FFF2-40B4-BE49-F238E27FC236}">
                <a16:creationId xmlns:a16="http://schemas.microsoft.com/office/drawing/2014/main" id="{D8753C87-FA41-5C15-6EFE-0967D917AD1E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15081" y="1550903"/>
            <a:ext cx="1507666" cy="445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9">
            <a:extLst>
              <a:ext uri="{FF2B5EF4-FFF2-40B4-BE49-F238E27FC236}">
                <a16:creationId xmlns:a16="http://schemas.microsoft.com/office/drawing/2014/main" id="{BF92F5E1-C0C3-B29D-19EE-C1D60539A407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041388" y="1500950"/>
            <a:ext cx="544940" cy="54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9">
            <a:extLst>
              <a:ext uri="{FF2B5EF4-FFF2-40B4-BE49-F238E27FC236}">
                <a16:creationId xmlns:a16="http://schemas.microsoft.com/office/drawing/2014/main" id="{F02C4EE2-7817-88BD-B4CE-B1BE15182F58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024829" y="1494139"/>
            <a:ext cx="494987" cy="55856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9">
            <a:extLst>
              <a:ext uri="{FF2B5EF4-FFF2-40B4-BE49-F238E27FC236}">
                <a16:creationId xmlns:a16="http://schemas.microsoft.com/office/drawing/2014/main" id="{A0AF07E0-54B5-FBD0-C80F-6D85980D335A}"/>
              </a:ext>
            </a:extLst>
          </p:cNvPr>
          <p:cNvSpPr/>
          <p:nvPr/>
        </p:nvSpPr>
        <p:spPr>
          <a:xfrm>
            <a:off x="264994" y="2658088"/>
            <a:ext cx="11662012" cy="2612909"/>
          </a:xfrm>
          <a:prstGeom prst="roundRect">
            <a:avLst>
              <a:gd name="adj" fmla="val 5358"/>
            </a:avLst>
          </a:prstGeom>
          <a:noFill/>
          <a:ln w="1905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9">
            <a:extLst>
              <a:ext uri="{FF2B5EF4-FFF2-40B4-BE49-F238E27FC236}">
                <a16:creationId xmlns:a16="http://schemas.microsoft.com/office/drawing/2014/main" id="{C40A1608-C2E9-ACD4-9F9E-DE40DB8124ED}"/>
              </a:ext>
            </a:extLst>
          </p:cNvPr>
          <p:cNvSpPr/>
          <p:nvPr/>
        </p:nvSpPr>
        <p:spPr>
          <a:xfrm>
            <a:off x="264994" y="5623559"/>
            <a:ext cx="11662012" cy="97498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9" name="Google Shape;309;p39">
            <a:extLst>
              <a:ext uri="{FF2B5EF4-FFF2-40B4-BE49-F238E27FC236}">
                <a16:creationId xmlns:a16="http://schemas.microsoft.com/office/drawing/2014/main" id="{75197D16-24AA-A3E1-A847-27D30C969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108127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9">
            <a:extLst>
              <a:ext uri="{FF2B5EF4-FFF2-40B4-BE49-F238E27FC236}">
                <a16:creationId xmlns:a16="http://schemas.microsoft.com/office/drawing/2014/main" id="{E3F99B78-C2D0-23A0-DA43-E908711A9F7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663019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9">
            <a:extLst>
              <a:ext uri="{FF2B5EF4-FFF2-40B4-BE49-F238E27FC236}">
                <a16:creationId xmlns:a16="http://schemas.microsoft.com/office/drawing/2014/main" id="{61CE5551-9214-0433-CDB9-053C9F354C2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663019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9">
            <a:extLst>
              <a:ext uri="{FF2B5EF4-FFF2-40B4-BE49-F238E27FC236}">
                <a16:creationId xmlns:a16="http://schemas.microsoft.com/office/drawing/2014/main" id="{ACDF93FE-5AFA-02C2-B895-17599BAAB83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811388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9">
            <a:extLst>
              <a:ext uri="{FF2B5EF4-FFF2-40B4-BE49-F238E27FC236}">
                <a16:creationId xmlns:a16="http://schemas.microsoft.com/office/drawing/2014/main" id="{A066A1C9-2D3F-815F-697E-20F034DD379C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59757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9">
            <a:extLst>
              <a:ext uri="{FF2B5EF4-FFF2-40B4-BE49-F238E27FC236}">
                <a16:creationId xmlns:a16="http://schemas.microsoft.com/office/drawing/2014/main" id="{87919C09-7292-771C-DDD7-12A4176F0E19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514650" y="2883537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9">
            <a:extLst>
              <a:ext uri="{FF2B5EF4-FFF2-40B4-BE49-F238E27FC236}">
                <a16:creationId xmlns:a16="http://schemas.microsoft.com/office/drawing/2014/main" id="{C1763A8F-7BD3-5F70-66CF-BE88F0322453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108127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9">
            <a:extLst>
              <a:ext uri="{FF2B5EF4-FFF2-40B4-BE49-F238E27FC236}">
                <a16:creationId xmlns:a16="http://schemas.microsoft.com/office/drawing/2014/main" id="{B94A1486-F5BF-45F3-EE3A-96386BC9853B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959757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9">
            <a:extLst>
              <a:ext uri="{FF2B5EF4-FFF2-40B4-BE49-F238E27FC236}">
                <a16:creationId xmlns:a16="http://schemas.microsoft.com/office/drawing/2014/main" id="{2BBB0EB2-D0DE-AD07-D0BB-5CA0928D5BED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4811388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9">
            <a:extLst>
              <a:ext uri="{FF2B5EF4-FFF2-40B4-BE49-F238E27FC236}">
                <a16:creationId xmlns:a16="http://schemas.microsoft.com/office/drawing/2014/main" id="{BA772890-E29D-B052-4816-ED7C3386736F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2514650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9">
            <a:extLst>
              <a:ext uri="{FF2B5EF4-FFF2-40B4-BE49-F238E27FC236}">
                <a16:creationId xmlns:a16="http://schemas.microsoft.com/office/drawing/2014/main" id="{A2C8BBCD-B86F-257F-CAC0-101E1521100C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9404865" y="28770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9">
            <a:extLst>
              <a:ext uri="{FF2B5EF4-FFF2-40B4-BE49-F238E27FC236}">
                <a16:creationId xmlns:a16="http://schemas.microsoft.com/office/drawing/2014/main" id="{A3DB3156-41D2-D4A0-356C-2A733E4688BB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0553235" y="3928715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9">
            <a:extLst>
              <a:ext uri="{FF2B5EF4-FFF2-40B4-BE49-F238E27FC236}">
                <a16:creationId xmlns:a16="http://schemas.microsoft.com/office/drawing/2014/main" id="{D784F1F5-73A5-6592-41FF-72B5E251CE46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553235" y="2875553"/>
            <a:ext cx="972000" cy="972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2" name="Google Shape;322;p39">
            <a:extLst>
              <a:ext uri="{FF2B5EF4-FFF2-40B4-BE49-F238E27FC236}">
                <a16:creationId xmlns:a16="http://schemas.microsoft.com/office/drawing/2014/main" id="{A7700BE2-E40C-C300-D803-BE061885EA96}"/>
              </a:ext>
            </a:extLst>
          </p:cNvPr>
          <p:cNvGrpSpPr/>
          <p:nvPr/>
        </p:nvGrpSpPr>
        <p:grpSpPr>
          <a:xfrm>
            <a:off x="8802806" y="862819"/>
            <a:ext cx="2944846" cy="343603"/>
            <a:chOff x="8802806" y="862819"/>
            <a:chExt cx="2944846" cy="343603"/>
          </a:xfrm>
        </p:grpSpPr>
        <p:sp>
          <p:nvSpPr>
            <p:cNvPr id="323" name="Google Shape;323;p39">
              <a:extLst>
                <a:ext uri="{FF2B5EF4-FFF2-40B4-BE49-F238E27FC236}">
                  <a16:creationId xmlns:a16="http://schemas.microsoft.com/office/drawing/2014/main" id="{5BDD3A8C-3F6E-DCA4-43F2-7D282E4848F0}"/>
                </a:ext>
              </a:extLst>
            </p:cNvPr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9">
              <a:extLst>
                <a:ext uri="{FF2B5EF4-FFF2-40B4-BE49-F238E27FC236}">
                  <a16:creationId xmlns:a16="http://schemas.microsoft.com/office/drawing/2014/main" id="{4CF62F6A-FF0F-2C8D-A36E-C2E1D1DB38F8}"/>
                </a:ext>
              </a:extLst>
            </p:cNvPr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Use any language or runtime</a:t>
              </a:r>
              <a:endParaRPr sz="1400" b="0" i="0" u="none" strike="noStrike" cap="none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5" name="Google Shape;325;p39">
            <a:extLst>
              <a:ext uri="{FF2B5EF4-FFF2-40B4-BE49-F238E27FC236}">
                <a16:creationId xmlns:a16="http://schemas.microsoft.com/office/drawing/2014/main" id="{3AEC18F1-3ED6-E34C-F1C0-DB5D6BEE6727}"/>
              </a:ext>
            </a:extLst>
          </p:cNvPr>
          <p:cNvGrpSpPr/>
          <p:nvPr/>
        </p:nvGrpSpPr>
        <p:grpSpPr>
          <a:xfrm>
            <a:off x="459093" y="2482973"/>
            <a:ext cx="1745351" cy="343603"/>
            <a:chOff x="8802806" y="862819"/>
            <a:chExt cx="2944846" cy="343603"/>
          </a:xfrm>
        </p:grpSpPr>
        <p:sp>
          <p:nvSpPr>
            <p:cNvPr id="326" name="Google Shape;326;p39">
              <a:extLst>
                <a:ext uri="{FF2B5EF4-FFF2-40B4-BE49-F238E27FC236}">
                  <a16:creationId xmlns:a16="http://schemas.microsoft.com/office/drawing/2014/main" id="{CAD65FAE-37E0-7E55-5501-08BA23C573F5}"/>
                </a:ext>
              </a:extLst>
            </p:cNvPr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accen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9">
              <a:extLst>
                <a:ext uri="{FF2B5EF4-FFF2-40B4-BE49-F238E27FC236}">
                  <a16:creationId xmlns:a16="http://schemas.microsoft.com/office/drawing/2014/main" id="{1D5B504C-5ECD-B271-30B0-DC0158C37361}"/>
                </a:ext>
              </a:extLst>
            </p:cNvPr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HTTP/gRPC</a:t>
              </a:r>
              <a:endParaRPr sz="1400" b="0" i="0" u="none" strike="noStrike" cap="none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8" name="Google Shape;328;p39">
            <a:extLst>
              <a:ext uri="{FF2B5EF4-FFF2-40B4-BE49-F238E27FC236}">
                <a16:creationId xmlns:a16="http://schemas.microsoft.com/office/drawing/2014/main" id="{5E20318B-80D7-8598-E2A6-3EC37064EEEB}"/>
              </a:ext>
            </a:extLst>
          </p:cNvPr>
          <p:cNvGrpSpPr/>
          <p:nvPr/>
        </p:nvGrpSpPr>
        <p:grpSpPr>
          <a:xfrm>
            <a:off x="6370320" y="5439988"/>
            <a:ext cx="5377333" cy="544426"/>
            <a:chOff x="8802806" y="862819"/>
            <a:chExt cx="2944846" cy="544426"/>
          </a:xfrm>
        </p:grpSpPr>
        <p:sp>
          <p:nvSpPr>
            <p:cNvPr id="329" name="Google Shape;329;p39">
              <a:extLst>
                <a:ext uri="{FF2B5EF4-FFF2-40B4-BE49-F238E27FC236}">
                  <a16:creationId xmlns:a16="http://schemas.microsoft.com/office/drawing/2014/main" id="{C4C09325-9D82-53F1-A6DE-1AE92BD900C4}"/>
                </a:ext>
              </a:extLst>
            </p:cNvPr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9">
              <a:extLst>
                <a:ext uri="{FF2B5EF4-FFF2-40B4-BE49-F238E27FC236}">
                  <a16:creationId xmlns:a16="http://schemas.microsoft.com/office/drawing/2014/main" id="{35117E53-8B1A-0CA6-295D-EF3D89408938}"/>
                </a:ext>
              </a:extLst>
            </p:cNvPr>
            <p:cNvSpPr txBox="1"/>
            <p:nvPr/>
          </p:nvSpPr>
          <p:spPr>
            <a:xfrm>
              <a:off x="8836815" y="884065"/>
              <a:ext cx="2910837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Host on &amp; integrate with any cloud or edge infrastructure</a:t>
              </a:r>
              <a:endParaRPr sz="14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331" name="Google Shape;331;p39">
            <a:extLst>
              <a:ext uri="{FF2B5EF4-FFF2-40B4-BE49-F238E27FC236}">
                <a16:creationId xmlns:a16="http://schemas.microsoft.com/office/drawing/2014/main" id="{517D0AC4-1583-831E-3492-5449BA758C9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704519" y="6028540"/>
            <a:ext cx="477352" cy="284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9">
            <a:extLst>
              <a:ext uri="{FF2B5EF4-FFF2-40B4-BE49-F238E27FC236}">
                <a16:creationId xmlns:a16="http://schemas.microsoft.com/office/drawing/2014/main" id="{B558AF96-1099-7C31-6EEE-675DF567FC1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2458694" y="6068647"/>
            <a:ext cx="1358047" cy="210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9">
            <a:extLst>
              <a:ext uri="{FF2B5EF4-FFF2-40B4-BE49-F238E27FC236}">
                <a16:creationId xmlns:a16="http://schemas.microsoft.com/office/drawing/2014/main" id="{87F274C1-4C5D-BAA0-2A98-2B08189AED7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4093564" y="6025062"/>
            <a:ext cx="1358047" cy="240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9">
            <a:extLst>
              <a:ext uri="{FF2B5EF4-FFF2-40B4-BE49-F238E27FC236}">
                <a16:creationId xmlns:a16="http://schemas.microsoft.com/office/drawing/2014/main" id="{77255ABF-F600-42A0-76A3-DB7C4707F09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430773" y="5993134"/>
            <a:ext cx="996923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9">
            <a:extLst>
              <a:ext uri="{FF2B5EF4-FFF2-40B4-BE49-F238E27FC236}">
                <a16:creationId xmlns:a16="http://schemas.microsoft.com/office/drawing/2014/main" id="{B922446D-C6A6-CB44-D9F4-17A9E9FD163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5728435" y="5984414"/>
            <a:ext cx="1539367" cy="347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ue and white sign with arrows&#10;&#10;Description automatically generated">
            <a:extLst>
              <a:ext uri="{FF2B5EF4-FFF2-40B4-BE49-F238E27FC236}">
                <a16:creationId xmlns:a16="http://schemas.microsoft.com/office/drawing/2014/main" id="{47FC5940-5842-0811-3EB6-13AE2A2220F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404865" y="3947110"/>
            <a:ext cx="972000" cy="972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AAFD1DB-C205-6C95-4B2E-7A68331B3770}"/>
              </a:ext>
            </a:extLst>
          </p:cNvPr>
          <p:cNvGrpSpPr/>
          <p:nvPr/>
        </p:nvGrpSpPr>
        <p:grpSpPr>
          <a:xfrm>
            <a:off x="7652980" y="5978333"/>
            <a:ext cx="1159206" cy="360000"/>
            <a:chOff x="8329361" y="5856379"/>
            <a:chExt cx="1159206" cy="360000"/>
          </a:xfrm>
        </p:grpSpPr>
        <p:pic>
          <p:nvPicPr>
            <p:cNvPr id="4" name="Google Shape;1778;p3">
              <a:extLst>
                <a:ext uri="{FF2B5EF4-FFF2-40B4-BE49-F238E27FC236}">
                  <a16:creationId xmlns:a16="http://schemas.microsoft.com/office/drawing/2014/main" id="{524367D2-B0B6-1F41-3758-124AEE707BB3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2">
              <a:alphaModFix/>
            </a:blip>
            <a:srcRect/>
            <a:stretch/>
          </p:blipFill>
          <p:spPr>
            <a:xfrm>
              <a:off x="8329361" y="5856379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BFB47A2-011B-2DEB-C083-367CD5E19848}"/>
                </a:ext>
              </a:extLst>
            </p:cNvPr>
            <p:cNvSpPr txBox="1"/>
            <p:nvPr/>
          </p:nvSpPr>
          <p:spPr>
            <a:xfrm>
              <a:off x="8613006" y="5925111"/>
              <a:ext cx="87556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Databases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CED7E3D-9FB9-E8CA-D0A9-A2FE757715BF}"/>
              </a:ext>
            </a:extLst>
          </p:cNvPr>
          <p:cNvGrpSpPr/>
          <p:nvPr/>
        </p:nvGrpSpPr>
        <p:grpSpPr>
          <a:xfrm>
            <a:off x="8898160" y="5969478"/>
            <a:ext cx="1606843" cy="360000"/>
            <a:chOff x="8311975" y="6208941"/>
            <a:chExt cx="1606843" cy="360000"/>
          </a:xfrm>
        </p:grpSpPr>
        <p:pic>
          <p:nvPicPr>
            <p:cNvPr id="3" name="Google Shape;1775;p3">
              <a:extLst>
                <a:ext uri="{FF2B5EF4-FFF2-40B4-BE49-F238E27FC236}">
                  <a16:creationId xmlns:a16="http://schemas.microsoft.com/office/drawing/2014/main" id="{791FAAD5-997A-1CF2-B3AD-771B89272E7D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3">
              <a:alphaModFix/>
            </a:blip>
            <a:srcRect/>
            <a:stretch/>
          </p:blipFill>
          <p:spPr>
            <a:xfrm>
              <a:off x="8311975" y="620894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C6535C-F37C-555C-AD00-97A390088F18}"/>
                </a:ext>
              </a:extLst>
            </p:cNvPr>
            <p:cNvSpPr txBox="1"/>
            <p:nvPr/>
          </p:nvSpPr>
          <p:spPr>
            <a:xfrm>
              <a:off x="8618462" y="6277673"/>
              <a:ext cx="130035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Message Brokers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99A987-D86F-4F2C-5248-F9F4DD2DA412}"/>
              </a:ext>
            </a:extLst>
          </p:cNvPr>
          <p:cNvGrpSpPr/>
          <p:nvPr/>
        </p:nvGrpSpPr>
        <p:grpSpPr>
          <a:xfrm>
            <a:off x="10584232" y="5981131"/>
            <a:ext cx="1070950" cy="360000"/>
            <a:chOff x="10057366" y="5981131"/>
            <a:chExt cx="1070950" cy="360000"/>
          </a:xfrm>
        </p:grpSpPr>
        <p:pic>
          <p:nvPicPr>
            <p:cNvPr id="5" name="Google Shape;1783;p3">
              <a:extLst>
                <a:ext uri="{FF2B5EF4-FFF2-40B4-BE49-F238E27FC236}">
                  <a16:creationId xmlns:a16="http://schemas.microsoft.com/office/drawing/2014/main" id="{F4CAFA8F-853E-CC3B-666F-A9D7D898D42F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4">
              <a:alphaModFix/>
            </a:blip>
            <a:srcRect/>
            <a:stretch/>
          </p:blipFill>
          <p:spPr>
            <a:xfrm>
              <a:off x="10057366" y="598113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1A9882-BDAE-54BD-0405-22AA05C12908}"/>
                </a:ext>
              </a:extLst>
            </p:cNvPr>
            <p:cNvSpPr txBox="1"/>
            <p:nvPr/>
          </p:nvSpPr>
          <p:spPr>
            <a:xfrm>
              <a:off x="10393820" y="6033824"/>
              <a:ext cx="7344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Services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BFE1B0F-2C03-235F-7E1A-1D7501714B4E}"/>
              </a:ext>
            </a:extLst>
          </p:cNvPr>
          <p:cNvGrpSpPr/>
          <p:nvPr/>
        </p:nvGrpSpPr>
        <p:grpSpPr>
          <a:xfrm>
            <a:off x="1203092" y="5270997"/>
            <a:ext cx="152400" cy="354185"/>
            <a:chOff x="1203092" y="5270997"/>
            <a:chExt cx="152400" cy="354185"/>
          </a:xfrm>
        </p:grpSpPr>
        <p:cxnSp>
          <p:nvCxnSpPr>
            <p:cNvPr id="14" name="Google Shape;292;p39">
              <a:extLst>
                <a:ext uri="{FF2B5EF4-FFF2-40B4-BE49-F238E27FC236}">
                  <a16:creationId xmlns:a16="http://schemas.microsoft.com/office/drawing/2014/main" id="{D0E518A9-9EA0-2C29-293E-CC4052A61231}"/>
                </a:ext>
              </a:extLst>
            </p:cNvPr>
            <p:cNvCxnSpPr>
              <a:cxnSpLocks/>
            </p:cNvCxnSpPr>
            <p:nvPr/>
          </p:nvCxnSpPr>
          <p:spPr>
            <a:xfrm>
              <a:off x="1203092" y="5270997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15" name="Google Shape;292;p39">
              <a:extLst>
                <a:ext uri="{FF2B5EF4-FFF2-40B4-BE49-F238E27FC236}">
                  <a16:creationId xmlns:a16="http://schemas.microsoft.com/office/drawing/2014/main" id="{0386BB85-A0D9-36DF-1011-B5DFCC6BC2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5492" y="5285154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79EEEB7F-B3E4-194C-B980-3665A8A65AB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256497" y="2883891"/>
            <a:ext cx="972000" cy="972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FB91F3A3-EF36-1DB8-80E8-4558F02BB85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256540" y="3948677"/>
            <a:ext cx="972000" cy="97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A5F22A-B4DB-FD9A-87CE-1C0A487A991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687661" y="1913989"/>
            <a:ext cx="890702" cy="89070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61520F1-CB8E-F6C4-16F2-A17707215539}"/>
              </a:ext>
            </a:extLst>
          </p:cNvPr>
          <p:cNvSpPr/>
          <p:nvPr/>
        </p:nvSpPr>
        <p:spPr>
          <a:xfrm>
            <a:off x="2493637" y="2862853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191EF91-2925-7B00-1784-EDEC20FA60E3}"/>
              </a:ext>
            </a:extLst>
          </p:cNvPr>
          <p:cNvSpPr/>
          <p:nvPr/>
        </p:nvSpPr>
        <p:spPr>
          <a:xfrm>
            <a:off x="3646162" y="2865537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C487B90-4C64-3365-09B4-93F177BCDA10}"/>
              </a:ext>
            </a:extLst>
          </p:cNvPr>
          <p:cNvSpPr/>
          <p:nvPr/>
        </p:nvSpPr>
        <p:spPr>
          <a:xfrm>
            <a:off x="5944886" y="2865537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E63F876-7EF1-DFAC-B828-B8B6197067C6}"/>
              </a:ext>
            </a:extLst>
          </p:cNvPr>
          <p:cNvSpPr/>
          <p:nvPr/>
        </p:nvSpPr>
        <p:spPr>
          <a:xfrm>
            <a:off x="8238213" y="3931242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84900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B0F7D-2BCB-055A-5071-ECE38BBA6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F79023-0A21-0668-85CC-056CC749B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54" y="166232"/>
            <a:ext cx="11820099" cy="924588"/>
          </a:xfrm>
        </p:spPr>
        <p:txBody>
          <a:bodyPr/>
          <a:lstStyle/>
          <a:p>
            <a:r>
              <a:rPr lang="en-US" dirty="0"/>
              <a:t>Durable Agents</a:t>
            </a:r>
            <a:endParaRPr lang="en-NL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937861-4A78-0A1E-4286-F08FD8081A9E}"/>
              </a:ext>
            </a:extLst>
          </p:cNvPr>
          <p:cNvGrpSpPr/>
          <p:nvPr/>
        </p:nvGrpSpPr>
        <p:grpSpPr>
          <a:xfrm>
            <a:off x="2697479" y="1971957"/>
            <a:ext cx="6797043" cy="3307490"/>
            <a:chOff x="2638288" y="1705761"/>
            <a:chExt cx="6797043" cy="3307490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EC87EAE9-13E4-67D6-E714-684894C46A87}"/>
                </a:ext>
              </a:extLst>
            </p:cNvPr>
            <p:cNvSpPr/>
            <p:nvPr/>
          </p:nvSpPr>
          <p:spPr>
            <a:xfrm>
              <a:off x="8630825" y="2900825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End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7406C69A-DBFF-8845-138D-4A1C7C5DC5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3717" y="3303078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D330E620-D1D7-5C03-3537-BC2FA98877AF}"/>
                </a:ext>
              </a:extLst>
            </p:cNvPr>
            <p:cNvCxnSpPr>
              <a:cxnSpLocks/>
            </p:cNvCxnSpPr>
            <p:nvPr/>
          </p:nvCxnSpPr>
          <p:spPr>
            <a:xfrm>
              <a:off x="3367975" y="3303083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BB75D02-6CAA-985A-4ECC-D1F53EA5F361}"/>
                </a:ext>
              </a:extLst>
            </p:cNvPr>
            <p:cNvGrpSpPr/>
            <p:nvPr/>
          </p:nvGrpSpPr>
          <p:grpSpPr>
            <a:xfrm>
              <a:off x="5282825" y="2107423"/>
              <a:ext cx="1442518" cy="1443000"/>
              <a:chOff x="5282825" y="1969200"/>
              <a:chExt cx="1442518" cy="1443000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7676944B-A10C-C1FC-5FEF-EE49441D6DAC}"/>
                  </a:ext>
                </a:extLst>
              </p:cNvPr>
              <p:cNvGrpSpPr/>
              <p:nvPr/>
            </p:nvGrpSpPr>
            <p:grpSpPr>
              <a:xfrm>
                <a:off x="5282825" y="2997729"/>
                <a:ext cx="1440000" cy="414471"/>
                <a:chOff x="3511139" y="2895575"/>
                <a:chExt cx="1440000" cy="414471"/>
              </a:xfrm>
            </p:grpSpPr>
            <p:sp>
              <p:nvSpPr>
                <p:cNvPr id="25" name="Google Shape;887;p64">
                  <a:extLst>
                    <a:ext uri="{FF2B5EF4-FFF2-40B4-BE49-F238E27FC236}">
                      <a16:creationId xmlns:a16="http://schemas.microsoft.com/office/drawing/2014/main" id="{4E8C22CE-6192-8878-78F0-051580A34477}"/>
                    </a:ext>
                  </a:extLst>
                </p:cNvPr>
                <p:cNvSpPr/>
                <p:nvPr/>
              </p:nvSpPr>
              <p:spPr>
                <a:xfrm>
                  <a:off x="3511139" y="2895575"/>
                  <a:ext cx="1440000" cy="41447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rPr lang="en-US" dirty="0">
                      <a:solidFill>
                        <a:schemeClr val="tx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LLM      </a:t>
                  </a:r>
                  <a:r>
                    <a:rPr lang="en-US" b="0" i="0" u="none" strike="noStrike" cap="none" dirty="0">
                      <a:solidFill>
                        <a:schemeClr val="lt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 A</a:t>
                  </a:r>
                  <a:endParaRPr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endParaRPr>
                </a:p>
              </p:txBody>
            </p:sp>
            <p:pic>
              <p:nvPicPr>
                <p:cNvPr id="26" name="Google Shape;4513;p256">
                  <a:extLst>
                    <a:ext uri="{FF2B5EF4-FFF2-40B4-BE49-F238E27FC236}">
                      <a16:creationId xmlns:a16="http://schemas.microsoft.com/office/drawing/2014/main" id="{94061724-226E-E502-BA2C-FC9A7355E673}"/>
                    </a:ext>
                  </a:extLst>
                </p:cNvPr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4299472" y="2939074"/>
                  <a:ext cx="321684" cy="32168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CCE1639-3B61-B0F0-713D-8686D2DA5FF3}"/>
                  </a:ext>
                </a:extLst>
              </p:cNvPr>
              <p:cNvGrpSpPr/>
              <p:nvPr/>
            </p:nvGrpSpPr>
            <p:grpSpPr>
              <a:xfrm>
                <a:off x="5285343" y="1969200"/>
                <a:ext cx="1440000" cy="414471"/>
                <a:chOff x="5135406" y="2281873"/>
                <a:chExt cx="1440000" cy="414471"/>
              </a:xfrm>
            </p:grpSpPr>
            <p:sp>
              <p:nvSpPr>
                <p:cNvPr id="22" name="Google Shape;887;p64">
                  <a:extLst>
                    <a:ext uri="{FF2B5EF4-FFF2-40B4-BE49-F238E27FC236}">
                      <a16:creationId xmlns:a16="http://schemas.microsoft.com/office/drawing/2014/main" id="{EF0F126F-3945-0CCC-1326-4FB9948757F5}"/>
                    </a:ext>
                  </a:extLst>
                </p:cNvPr>
                <p:cNvSpPr/>
                <p:nvPr/>
              </p:nvSpPr>
              <p:spPr>
                <a:xfrm>
                  <a:off x="5135406" y="2281873"/>
                  <a:ext cx="1440000" cy="41447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rPr lang="en-US" dirty="0">
                      <a:solidFill>
                        <a:schemeClr val="tx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Workflow      </a:t>
                  </a:r>
                  <a:r>
                    <a:rPr lang="en-US" b="0" i="0" u="none" strike="noStrike" cap="none" dirty="0">
                      <a:solidFill>
                        <a:schemeClr val="lt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A</a:t>
                  </a:r>
                  <a:endParaRPr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endParaRPr>
                </a:p>
              </p:txBody>
            </p:sp>
            <p:pic>
              <p:nvPicPr>
                <p:cNvPr id="23" name="Google Shape;1779;p3">
                  <a:extLst>
                    <a:ext uri="{FF2B5EF4-FFF2-40B4-BE49-F238E27FC236}">
                      <a16:creationId xmlns:a16="http://schemas.microsoft.com/office/drawing/2014/main" id="{A5E3A618-3926-D3BC-E89E-E5EBCD96F527}"/>
                    </a:ext>
                  </a:extLst>
                </p:cNvPr>
                <p:cNvPicPr preferRelativeResize="0">
                  <a:picLocks noChangeAspect="1"/>
                </p:cNvPicPr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6088393" y="2294433"/>
                  <a:ext cx="396000" cy="396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cxnSp>
            <p:nvCxnSpPr>
              <p:cNvPr id="19" name="Straight Arrow Connector 17">
                <a:extLst>
                  <a:ext uri="{FF2B5EF4-FFF2-40B4-BE49-F238E27FC236}">
                    <a16:creationId xmlns:a16="http://schemas.microsoft.com/office/drawing/2014/main" id="{8E0099C2-9F47-81B3-2A90-C04D15436D11}"/>
                  </a:ext>
                </a:extLst>
              </p:cNvPr>
              <p:cNvCxnSpPr>
                <a:cxnSpLocks/>
                <a:stCxn id="25" idx="1"/>
                <a:endCxn id="22" idx="1"/>
              </p:cNvCxnSpPr>
              <p:nvPr/>
            </p:nvCxnSpPr>
            <p:spPr>
              <a:xfrm rot="10800000" flipH="1">
                <a:off x="5282825" y="2176437"/>
                <a:ext cx="2518" cy="1028529"/>
              </a:xfrm>
              <a:prstGeom prst="curvedConnector3">
                <a:avLst>
                  <a:gd name="adj1" fmla="val -16533916"/>
                </a:avLst>
              </a:prstGeom>
              <a:ln w="25400">
                <a:solidFill>
                  <a:schemeClr val="tx1"/>
                </a:solidFill>
                <a:prstDash val="solid"/>
                <a:headEnd type="non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17">
                <a:extLst>
                  <a:ext uri="{FF2B5EF4-FFF2-40B4-BE49-F238E27FC236}">
                    <a16:creationId xmlns:a16="http://schemas.microsoft.com/office/drawing/2014/main" id="{D7C5645A-ACA5-1070-B4DC-904361069C00}"/>
                  </a:ext>
                </a:extLst>
              </p:cNvPr>
              <p:cNvCxnSpPr>
                <a:cxnSpLocks/>
                <a:stCxn id="22" idx="3"/>
                <a:endCxn id="25" idx="3"/>
              </p:cNvCxnSpPr>
              <p:nvPr/>
            </p:nvCxnSpPr>
            <p:spPr>
              <a:xfrm flipH="1">
                <a:off x="6722825" y="2176436"/>
                <a:ext cx="2518" cy="1028529"/>
              </a:xfrm>
              <a:prstGeom prst="curvedConnector3">
                <a:avLst>
                  <a:gd name="adj1" fmla="val -16293447"/>
                </a:avLst>
              </a:prstGeom>
              <a:ln w="25400">
                <a:solidFill>
                  <a:schemeClr val="tx1"/>
                </a:solidFill>
                <a:prstDash val="solid"/>
                <a:headEnd type="non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1EE473E-3D98-045E-8B7F-FC796F019D01}"/>
                </a:ext>
              </a:extLst>
            </p:cNvPr>
            <p:cNvSpPr/>
            <p:nvPr/>
          </p:nvSpPr>
          <p:spPr>
            <a:xfrm>
              <a:off x="4267382" y="1705761"/>
              <a:ext cx="3478437" cy="3307490"/>
            </a:xfrm>
            <a:prstGeom prst="roundRect">
              <a:avLst>
                <a:gd name="adj" fmla="val 5777"/>
              </a:avLst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324F33D6-3DEC-846F-CF5A-44E082C9E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56178" y="1800670"/>
              <a:ext cx="360000" cy="360000"/>
            </a:xfrm>
            <a:prstGeom prst="rect">
              <a:avLst/>
            </a:prstGeom>
          </p:spPr>
        </p:pic>
        <p:pic>
          <p:nvPicPr>
            <p:cNvPr id="30" name="Google Shape;4510;p256">
              <a:extLst>
                <a:ext uri="{FF2B5EF4-FFF2-40B4-BE49-F238E27FC236}">
                  <a16:creationId xmlns:a16="http://schemas.microsoft.com/office/drawing/2014/main" id="{344744A6-C7BD-0C91-E1CA-8466F48C21A3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638288" y="2781636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" name="Google Shape;4511;p256">
              <a:extLst>
                <a:ext uri="{FF2B5EF4-FFF2-40B4-BE49-F238E27FC236}">
                  <a16:creationId xmlns:a16="http://schemas.microsoft.com/office/drawing/2014/main" id="{1421B26D-8673-FA67-3A4A-37F8F2C48295}"/>
                </a:ext>
              </a:extLst>
            </p:cNvPr>
            <p:cNvSpPr txBox="1"/>
            <p:nvPr/>
          </p:nvSpPr>
          <p:spPr>
            <a:xfrm>
              <a:off x="2638288" y="3452596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2" name="Google Shape;4511;p256">
              <a:extLst>
                <a:ext uri="{FF2B5EF4-FFF2-40B4-BE49-F238E27FC236}">
                  <a16:creationId xmlns:a16="http://schemas.microsoft.com/office/drawing/2014/main" id="{C7300B6D-3649-EE8A-002E-871F1A52199C}"/>
                </a:ext>
              </a:extLst>
            </p:cNvPr>
            <p:cNvSpPr txBox="1"/>
            <p:nvPr/>
          </p:nvSpPr>
          <p:spPr>
            <a:xfrm>
              <a:off x="3367975" y="2892088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Input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3" name="Google Shape;4511;p256">
              <a:extLst>
                <a:ext uri="{FF2B5EF4-FFF2-40B4-BE49-F238E27FC236}">
                  <a16:creationId xmlns:a16="http://schemas.microsoft.com/office/drawing/2014/main" id="{38A5D9B1-3E33-759A-20C0-CFE9DE600523}"/>
                </a:ext>
              </a:extLst>
            </p:cNvPr>
            <p:cNvSpPr txBox="1"/>
            <p:nvPr/>
          </p:nvSpPr>
          <p:spPr>
            <a:xfrm>
              <a:off x="7817127" y="2892082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Output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pic>
          <p:nvPicPr>
            <p:cNvPr id="2" name="Google Shape;319;p39">
              <a:extLst>
                <a:ext uri="{FF2B5EF4-FFF2-40B4-BE49-F238E27FC236}">
                  <a16:creationId xmlns:a16="http://schemas.microsoft.com/office/drawing/2014/main" id="{B787E17C-3BCD-7108-262B-E21C02619B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414972" y="3902132"/>
              <a:ext cx="972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320;p39">
              <a:extLst>
                <a:ext uri="{FF2B5EF4-FFF2-40B4-BE49-F238E27FC236}">
                  <a16:creationId xmlns:a16="http://schemas.microsoft.com/office/drawing/2014/main" id="{3317AF1B-5D76-B4E2-738A-9BA9AA9780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6634330" y="3902132"/>
              <a:ext cx="972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321;p39">
              <a:extLst>
                <a:ext uri="{FF2B5EF4-FFF2-40B4-BE49-F238E27FC236}">
                  <a16:creationId xmlns:a16="http://schemas.microsoft.com/office/drawing/2014/main" id="{1CC85742-57B4-4E3F-5619-1DED1B97F9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5524618" y="3902132"/>
              <a:ext cx="972000" cy="9720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84258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92C9E-D069-BCA6-A708-543863E84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9190C8-FB97-D1F4-BB10-C7AC52F9D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54" y="166232"/>
            <a:ext cx="11820099" cy="924588"/>
          </a:xfrm>
        </p:spPr>
        <p:txBody>
          <a:bodyPr/>
          <a:lstStyle/>
          <a:p>
            <a:r>
              <a:rPr lang="en-US" dirty="0"/>
              <a:t>Durable Agents</a:t>
            </a:r>
            <a:endParaRPr lang="en-NL" dirty="0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1B03252-E858-5934-7037-34E008A92F58}"/>
              </a:ext>
            </a:extLst>
          </p:cNvPr>
          <p:cNvGrpSpPr/>
          <p:nvPr/>
        </p:nvGrpSpPr>
        <p:grpSpPr>
          <a:xfrm>
            <a:off x="2467583" y="982612"/>
            <a:ext cx="7256834" cy="5525192"/>
            <a:chOff x="2178997" y="982612"/>
            <a:chExt cx="7256834" cy="552519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8C2C6133-B337-4C1D-F91D-17D9EE8030A8}"/>
                </a:ext>
              </a:extLst>
            </p:cNvPr>
            <p:cNvSpPr/>
            <p:nvPr/>
          </p:nvSpPr>
          <p:spPr>
            <a:xfrm>
              <a:off x="2178997" y="1936529"/>
              <a:ext cx="7256834" cy="4571275"/>
            </a:xfrm>
            <a:prstGeom prst="roundRect">
              <a:avLst>
                <a:gd name="adj" fmla="val 5777"/>
              </a:avLst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B6E41E8-86E9-A8F6-24FF-32C26E198712}"/>
                </a:ext>
              </a:extLst>
            </p:cNvPr>
            <p:cNvCxnSpPr>
              <a:cxnSpLocks/>
              <a:stCxn id="10" idx="2"/>
              <a:endCxn id="2" idx="0"/>
            </p:cNvCxnSpPr>
            <p:nvPr/>
          </p:nvCxnSpPr>
          <p:spPr>
            <a:xfrm>
              <a:off x="6024666" y="1714132"/>
              <a:ext cx="3241" cy="541144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Google Shape;889;p64">
              <a:extLst>
                <a:ext uri="{FF2B5EF4-FFF2-40B4-BE49-F238E27FC236}">
                  <a16:creationId xmlns:a16="http://schemas.microsoft.com/office/drawing/2014/main" id="{2C0A90DB-A629-C349-37FD-5E34ECCDC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77907" y="2255276"/>
              <a:ext cx="900000" cy="900000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100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Workflow starts</a:t>
              </a:r>
              <a:endParaRPr sz="1100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3;p64">
              <a:extLst>
                <a:ext uri="{FF2B5EF4-FFF2-40B4-BE49-F238E27FC236}">
                  <a16:creationId xmlns:a16="http://schemas.microsoft.com/office/drawing/2014/main" id="{960FBA9B-6826-818E-9B9A-1F2DDEDEBF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14228" y="5174674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100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Workflow ends</a:t>
              </a:r>
              <a:endParaRPr sz="1100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8" name="Diamond 7">
              <a:extLst>
                <a:ext uri="{FF2B5EF4-FFF2-40B4-BE49-F238E27FC236}">
                  <a16:creationId xmlns:a16="http://schemas.microsoft.com/office/drawing/2014/main" id="{B9884575-674D-D9B0-EB00-C175496674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2905" y="5039674"/>
              <a:ext cx="1170000" cy="1170000"/>
            </a:xfrm>
            <a:prstGeom prst="diamond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  <a:t>Check</a:t>
              </a:r>
              <a:br>
                <a:rPr lang="en-US" sz="1050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</a:br>
              <a:r>
                <a:rPr lang="en-US" sz="1050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  <a:t>progress</a:t>
              </a:r>
              <a:endParaRPr lang="en-NL" sz="105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endParaRPr>
            </a:p>
          </p:txBody>
        </p:sp>
        <p:pic>
          <p:nvPicPr>
            <p:cNvPr id="10" name="Google Shape;4510;p256">
              <a:extLst>
                <a:ext uri="{FF2B5EF4-FFF2-40B4-BE49-F238E27FC236}">
                  <a16:creationId xmlns:a16="http://schemas.microsoft.com/office/drawing/2014/main" id="{388F00A7-61ED-072F-12BA-C792416C873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658906" y="982612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4511;p256">
              <a:extLst>
                <a:ext uri="{FF2B5EF4-FFF2-40B4-BE49-F238E27FC236}">
                  <a16:creationId xmlns:a16="http://schemas.microsoft.com/office/drawing/2014/main" id="{8450A428-B047-D1B3-7AFF-DCC3BDCCD3F3}"/>
                </a:ext>
              </a:extLst>
            </p:cNvPr>
            <p:cNvSpPr txBox="1"/>
            <p:nvPr/>
          </p:nvSpPr>
          <p:spPr>
            <a:xfrm>
              <a:off x="6234576" y="1176507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2" name="Google Shape;4526;p256">
              <a:extLst>
                <a:ext uri="{FF2B5EF4-FFF2-40B4-BE49-F238E27FC236}">
                  <a16:creationId xmlns:a16="http://schemas.microsoft.com/office/drawing/2014/main" id="{D54DDD24-8A20-6F04-6CFE-74A10877AB2C}"/>
                </a:ext>
              </a:extLst>
            </p:cNvPr>
            <p:cNvSpPr/>
            <p:nvPr/>
          </p:nvSpPr>
          <p:spPr>
            <a:xfrm>
              <a:off x="2601631" y="5417674"/>
              <a:ext cx="1439951" cy="4140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tx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Continue as new</a:t>
              </a:r>
              <a:endParaRPr sz="1100" dirty="0">
                <a:solidFill>
                  <a:schemeClr val="tx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3" name="Google Shape;4526;p256">
              <a:extLst>
                <a:ext uri="{FF2B5EF4-FFF2-40B4-BE49-F238E27FC236}">
                  <a16:creationId xmlns:a16="http://schemas.microsoft.com/office/drawing/2014/main" id="{AEC852A3-CB09-55D5-59D8-715220C15506}"/>
                </a:ext>
              </a:extLst>
            </p:cNvPr>
            <p:cNvSpPr/>
            <p:nvPr/>
          </p:nvSpPr>
          <p:spPr>
            <a:xfrm>
              <a:off x="4862603" y="3481950"/>
              <a:ext cx="2330607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Select agent and task</a:t>
              </a:r>
              <a:endParaRPr sz="1100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4" name="Google Shape;4526;p256">
              <a:extLst>
                <a:ext uri="{FF2B5EF4-FFF2-40B4-BE49-F238E27FC236}">
                  <a16:creationId xmlns:a16="http://schemas.microsoft.com/office/drawing/2014/main" id="{74E46BE9-B39A-D755-33DA-34E58F2ADDFF}"/>
                </a:ext>
              </a:extLst>
            </p:cNvPr>
            <p:cNvSpPr/>
            <p:nvPr/>
          </p:nvSpPr>
          <p:spPr>
            <a:xfrm>
              <a:off x="4862601" y="4247609"/>
              <a:ext cx="2330607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Trigger agent</a:t>
              </a:r>
              <a:endParaRPr sz="1100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A3870DB-E47F-09E7-C674-5F71C46F7364}"/>
                </a:ext>
              </a:extLst>
            </p:cNvPr>
            <p:cNvCxnSpPr>
              <a:cxnSpLocks/>
              <a:stCxn id="2" idx="4"/>
              <a:endCxn id="13" idx="0"/>
            </p:cNvCxnSpPr>
            <p:nvPr/>
          </p:nvCxnSpPr>
          <p:spPr>
            <a:xfrm>
              <a:off x="6027907" y="3155276"/>
              <a:ext cx="0" cy="326674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75BA427-2F77-1741-F27F-6B6D687A3CA0}"/>
                </a:ext>
              </a:extLst>
            </p:cNvPr>
            <p:cNvCxnSpPr>
              <a:cxnSpLocks/>
              <a:stCxn id="13" idx="2"/>
              <a:endCxn id="14" idx="0"/>
            </p:cNvCxnSpPr>
            <p:nvPr/>
          </p:nvCxnSpPr>
          <p:spPr>
            <a:xfrm flipH="1">
              <a:off x="6027905" y="3895950"/>
              <a:ext cx="2" cy="35165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BDB5F7E-25EC-E718-3889-DACFDBA79329}"/>
                </a:ext>
              </a:extLst>
            </p:cNvPr>
            <p:cNvCxnSpPr>
              <a:cxnSpLocks/>
              <a:stCxn id="14" idx="2"/>
              <a:endCxn id="8" idx="0"/>
            </p:cNvCxnSpPr>
            <p:nvPr/>
          </p:nvCxnSpPr>
          <p:spPr>
            <a:xfrm>
              <a:off x="6027905" y="4661609"/>
              <a:ext cx="0" cy="37806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9BDBA14-62FE-5758-B277-E53B1EB3459D}"/>
                </a:ext>
              </a:extLst>
            </p:cNvPr>
            <p:cNvCxnSpPr>
              <a:cxnSpLocks/>
              <a:stCxn id="8" idx="3"/>
              <a:endCxn id="5" idx="2"/>
            </p:cNvCxnSpPr>
            <p:nvPr/>
          </p:nvCxnSpPr>
          <p:spPr>
            <a:xfrm>
              <a:off x="6612905" y="5624674"/>
              <a:ext cx="140132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Google Shape;4511;p256">
              <a:extLst>
                <a:ext uri="{FF2B5EF4-FFF2-40B4-BE49-F238E27FC236}">
                  <a16:creationId xmlns:a16="http://schemas.microsoft.com/office/drawing/2014/main" id="{DF215E15-BEAF-80FD-B5FC-9C0ECE176A7C}"/>
                </a:ext>
              </a:extLst>
            </p:cNvPr>
            <p:cNvSpPr txBox="1"/>
            <p:nvPr/>
          </p:nvSpPr>
          <p:spPr>
            <a:xfrm>
              <a:off x="6663725" y="5267192"/>
              <a:ext cx="115350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Completed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9" name="Google Shape;4511;p256">
              <a:extLst>
                <a:ext uri="{FF2B5EF4-FFF2-40B4-BE49-F238E27FC236}">
                  <a16:creationId xmlns:a16="http://schemas.microsoft.com/office/drawing/2014/main" id="{F5DFEDDB-0D0D-F598-EB34-2EB674946818}"/>
                </a:ext>
              </a:extLst>
            </p:cNvPr>
            <p:cNvSpPr txBox="1"/>
            <p:nvPr/>
          </p:nvSpPr>
          <p:spPr>
            <a:xfrm>
              <a:off x="4179898" y="5254317"/>
              <a:ext cx="1336221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Not Completed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AB8A8476-4DD6-4809-31FB-09EA07A2C8EF}"/>
                </a:ext>
              </a:extLst>
            </p:cNvPr>
            <p:cNvCxnSpPr>
              <a:cxnSpLocks/>
              <a:stCxn id="8" idx="1"/>
              <a:endCxn id="12" idx="3"/>
            </p:cNvCxnSpPr>
            <p:nvPr/>
          </p:nvCxnSpPr>
          <p:spPr>
            <a:xfrm flipH="1">
              <a:off x="4041582" y="5624674"/>
              <a:ext cx="140132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D1F10F09-B6B5-5AC4-0161-B134F013D4ED}"/>
                </a:ext>
              </a:extLst>
            </p:cNvPr>
            <p:cNvCxnSpPr>
              <a:cxnSpLocks/>
              <a:stCxn id="12" idx="0"/>
              <a:endCxn id="13" idx="1"/>
            </p:cNvCxnSpPr>
            <p:nvPr/>
          </p:nvCxnSpPr>
          <p:spPr>
            <a:xfrm rot="5400000" flipH="1" flipV="1">
              <a:off x="3227743" y="3782814"/>
              <a:ext cx="1728724" cy="1540996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Google Shape;4511;p256">
              <a:extLst>
                <a:ext uri="{FF2B5EF4-FFF2-40B4-BE49-F238E27FC236}">
                  <a16:creationId xmlns:a16="http://schemas.microsoft.com/office/drawing/2014/main" id="{DBAE8AD1-D09B-8AE0-C504-5CBE81D90178}"/>
                </a:ext>
              </a:extLst>
            </p:cNvPr>
            <p:cNvSpPr txBox="1"/>
            <p:nvPr/>
          </p:nvSpPr>
          <p:spPr>
            <a:xfrm>
              <a:off x="5879585" y="1936529"/>
              <a:ext cx="1021682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Input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60" name="Google Shape;4511;p256">
              <a:extLst>
                <a:ext uri="{FF2B5EF4-FFF2-40B4-BE49-F238E27FC236}">
                  <a16:creationId xmlns:a16="http://schemas.microsoft.com/office/drawing/2014/main" id="{8139851C-70B4-6027-005A-19982DFD56A9}"/>
                </a:ext>
              </a:extLst>
            </p:cNvPr>
            <p:cNvSpPr txBox="1"/>
            <p:nvPr/>
          </p:nvSpPr>
          <p:spPr>
            <a:xfrm>
              <a:off x="2329541" y="2079885"/>
              <a:ext cx="2152885" cy="369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 dirty="0">
                  <a:solidFill>
                    <a:schemeClr val="accent2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LLM-based orchestrator</a:t>
              </a:r>
              <a:endParaRPr sz="1200" b="1" dirty="0">
                <a:solidFill>
                  <a:schemeClr val="accent2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EFBC6717-297A-F2A8-223C-6C70F723AC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84980" y="2079885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287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72">
          <a:extLst>
            <a:ext uri="{FF2B5EF4-FFF2-40B4-BE49-F238E27FC236}">
              <a16:creationId xmlns:a16="http://schemas.microsoft.com/office/drawing/2014/main" id="{95640E7A-56DA-0D45-EC45-34379593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EC395638-7078-E7E9-ED20-E76232D9F9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Agent Types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0406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C62C9C-4E68-F4CD-03F9-6328519C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 Types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B3B4CE-34F3-0365-ECFC-1668797FFFAD}"/>
              </a:ext>
            </a:extLst>
          </p:cNvPr>
          <p:cNvSpPr txBox="1"/>
          <p:nvPr/>
        </p:nvSpPr>
        <p:spPr>
          <a:xfrm>
            <a:off x="800100" y="2870323"/>
            <a:ext cx="10477500" cy="114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u="none" strike="noStrike" dirty="0">
                <a:solidFill>
                  <a:schemeClr val="tx1"/>
                </a:solidFill>
                <a:effectLst/>
                <a:latin typeface="Space Grotesk" pitchFamily="2" charset="0"/>
                <a:cs typeface="Space Grotesk" pitchFamily="2" charset="0"/>
              </a:rPr>
              <a:t>Stateless agent that manages conversation and executes tools based on LLM-generated tool calls.</a:t>
            </a:r>
            <a:endParaRPr lang="en-NL" sz="24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E9D041-4D1A-257C-45B7-6264A7763FD7}"/>
              </a:ext>
            </a:extLst>
          </p:cNvPr>
          <p:cNvSpPr txBox="1"/>
          <p:nvPr/>
        </p:nvSpPr>
        <p:spPr>
          <a:xfrm>
            <a:off x="749300" y="4638511"/>
            <a:ext cx="10998199" cy="592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Space Grotesk" pitchFamily="2" charset="0"/>
                <a:cs typeface="Space Grotesk" pitchFamily="2" charset="0"/>
              </a:rPr>
              <a:t> Best for lightweight, reactive tasks requiring direct tool invocation.</a:t>
            </a:r>
            <a:endParaRPr lang="en-NL" sz="40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A43671-19DE-1CA0-D75F-0030F34FAC02}"/>
              </a:ext>
            </a:extLst>
          </p:cNvPr>
          <p:cNvSpPr txBox="1"/>
          <p:nvPr/>
        </p:nvSpPr>
        <p:spPr>
          <a:xfrm>
            <a:off x="800100" y="1663700"/>
            <a:ext cx="5003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Agent (augmented LLM)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970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79D56-56BC-5C78-378B-F8BB21E84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B2AE9-FF11-B223-2DA7-878E7C78F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 Types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325C70-B3D0-473E-67F2-7E12255DC5C2}"/>
              </a:ext>
            </a:extLst>
          </p:cNvPr>
          <p:cNvSpPr txBox="1"/>
          <p:nvPr/>
        </p:nvSpPr>
        <p:spPr>
          <a:xfrm>
            <a:off x="800100" y="2870323"/>
            <a:ext cx="10477500" cy="114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Space Grotesk" pitchFamily="2" charset="0"/>
                <a:cs typeface="Space Grotesk" pitchFamily="2" charset="0"/>
              </a:rPr>
              <a:t>Durable Workflow agent for headless agent mode using REST or Pub/Sub messaging.</a:t>
            </a:r>
            <a:endParaRPr lang="en-NL" sz="24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3562A6-B7EC-EE8E-7AA5-BB07736F5CC7}"/>
              </a:ext>
            </a:extLst>
          </p:cNvPr>
          <p:cNvSpPr txBox="1"/>
          <p:nvPr/>
        </p:nvSpPr>
        <p:spPr>
          <a:xfrm>
            <a:off x="749300" y="4638511"/>
            <a:ext cx="10998199" cy="592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Space Grotesk" pitchFamily="2" charset="0"/>
                <a:cs typeface="Space Grotesk" pitchFamily="2" charset="0"/>
              </a:rPr>
              <a:t>Designed for stateful, resilient, and routable agent workflows.</a:t>
            </a:r>
            <a:endParaRPr lang="en-NL" sz="24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823440-D1C4-0DC4-EBD1-FC68B9171BD2}"/>
              </a:ext>
            </a:extLst>
          </p:cNvPr>
          <p:cNvSpPr txBox="1"/>
          <p:nvPr/>
        </p:nvSpPr>
        <p:spPr>
          <a:xfrm>
            <a:off x="800100" y="1663700"/>
            <a:ext cx="53126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Durable Agent (Workflow)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240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BBB32252-2119-50CE-17D1-7FE3DEAD4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4758E1DF-E3C6-142C-34F5-F714BCD7ECD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>
                <a:solidFill>
                  <a:schemeClr val="bg1"/>
                </a:solidFill>
              </a:rPr>
              <a:t>Multi-Agent Systems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7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C7D367-3EEC-E6FC-A63A-7EF67054C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Multi-Agent Systems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5C167E-2180-5170-1C68-26153A02B335}"/>
              </a:ext>
            </a:extLst>
          </p:cNvPr>
          <p:cNvSpPr txBox="1"/>
          <p:nvPr/>
        </p:nvSpPr>
        <p:spPr>
          <a:xfrm>
            <a:off x="891533" y="2565254"/>
            <a:ext cx="10430539" cy="1968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Space Grotesk" pitchFamily="2" charset="0"/>
                <a:cs typeface="Space Grotesk" pitchFamily="2" charset="0"/>
              </a:rPr>
              <a:t>When solving complex tasks, multiple agents can collaborate using different coordination strategies. Each pattern trades off simplicity, flexibility, and control.</a:t>
            </a:r>
            <a:endParaRPr lang="en-NL" sz="2800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101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68A48-D245-5EB8-7E76-E2FC36FE1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4F8C83-86CF-DB27-87A1-2E93E179F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Multi-Agent Systems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B6149B-2138-383F-1A01-C22B6665ADDE}"/>
              </a:ext>
            </a:extLst>
          </p:cNvPr>
          <p:cNvSpPr txBox="1"/>
          <p:nvPr/>
        </p:nvSpPr>
        <p:spPr>
          <a:xfrm>
            <a:off x="800100" y="2359963"/>
            <a:ext cx="10477500" cy="114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Space Grotesk" pitchFamily="2" charset="0"/>
                <a:cs typeface="Space Grotesk" pitchFamily="2" charset="0"/>
              </a:rPr>
              <a:t>A multi-agent workflow where each agent performs a focused reasoning step, passing its output to the next.</a:t>
            </a:r>
            <a:endParaRPr lang="en-NL" sz="40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930A69-D224-3262-1854-30B8E3123554}"/>
              </a:ext>
            </a:extLst>
          </p:cNvPr>
          <p:cNvSpPr txBox="1"/>
          <p:nvPr/>
        </p:nvSpPr>
        <p:spPr>
          <a:xfrm>
            <a:off x="749300" y="4154729"/>
            <a:ext cx="10998199" cy="212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When to use: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A task can be decomposed into modular, sequential steps (e.g., extract → plan → expand)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want reproducible, deterministic orchestration of agents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Each agent has a narrow, well-defined role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need durability and state across the multi-step process</a:t>
            </a:r>
            <a:endParaRPr lang="en-NL" sz="1800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119939-D4D3-B82E-7200-520CA3B9833F}"/>
              </a:ext>
            </a:extLst>
          </p:cNvPr>
          <p:cNvSpPr txBox="1"/>
          <p:nvPr/>
        </p:nvSpPr>
        <p:spPr>
          <a:xfrm>
            <a:off x="800100" y="1323458"/>
            <a:ext cx="7619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Workflow-based Agent Orchestration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959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94485E60-75D6-F3CA-EEF2-61E411528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959EA085-EA8E-E786-D17F-B4B1E4F03F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What are AI agents?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65815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D4EEF-BBC4-3C20-5B0C-C761D3FDA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5B76BE-EA7E-A8AD-A4F6-F99BED516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Multi-Agent Systems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45E400-127A-A140-C6FD-67E0D0199943}"/>
              </a:ext>
            </a:extLst>
          </p:cNvPr>
          <p:cNvSpPr txBox="1"/>
          <p:nvPr/>
        </p:nvSpPr>
        <p:spPr>
          <a:xfrm>
            <a:off x="800100" y="2306797"/>
            <a:ext cx="10477500" cy="170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Space Grotesk" pitchFamily="2" charset="0"/>
                <a:cs typeface="Space Grotesk" pitchFamily="2" charset="0"/>
              </a:rPr>
              <a:t>A centralized, adaptive orchestration pattern where an LLM-based controller coordinates execution across multiple autonomous agents.</a:t>
            </a:r>
            <a:endParaRPr lang="en-NL" sz="40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C9D51A-FC3E-56D9-3426-D543A109276D}"/>
              </a:ext>
            </a:extLst>
          </p:cNvPr>
          <p:cNvSpPr txBox="1"/>
          <p:nvPr/>
        </p:nvSpPr>
        <p:spPr>
          <a:xfrm>
            <a:off x="749300" y="4154729"/>
            <a:ext cx="10998199" cy="2544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When to use: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Tasks are complex or long-running with unknown execution paths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Agent selection and ordering should be adaptive and data-driven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want persistent, recoverable orchestration using pub/sub and state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need agents to operate autonomously while still coordinating through a central orchestrator</a:t>
            </a:r>
            <a:endParaRPr lang="en-NL" sz="1800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FAEFE-D0C6-9DC1-56A7-B4A97860603A}"/>
              </a:ext>
            </a:extLst>
          </p:cNvPr>
          <p:cNvSpPr txBox="1"/>
          <p:nvPr/>
        </p:nvSpPr>
        <p:spPr>
          <a:xfrm>
            <a:off x="800100" y="1307517"/>
            <a:ext cx="7226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Asynchronous Agent Orchestration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9088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872">
          <a:extLst>
            <a:ext uri="{FF2B5EF4-FFF2-40B4-BE49-F238E27FC236}">
              <a16:creationId xmlns:a16="http://schemas.microsoft.com/office/drawing/2014/main" id="{9516789D-06C4-2994-BE62-C54AB7FAC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61D8714C-B39F-9017-B6D4-B183D9BE59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>
                <a:solidFill>
                  <a:schemeClr val="bg1"/>
                </a:solidFill>
              </a:rPr>
              <a:t>Agentic Patterns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13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7AD0F9-CA48-B323-4469-41C99F26D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5E0729D-685E-8F1B-A123-E4CDFE5257FE}"/>
              </a:ext>
            </a:extLst>
          </p:cNvPr>
          <p:cNvGrpSpPr/>
          <p:nvPr/>
        </p:nvGrpSpPr>
        <p:grpSpPr>
          <a:xfrm>
            <a:off x="3812728" y="3030146"/>
            <a:ext cx="4588150" cy="2815580"/>
            <a:chOff x="3312564" y="2350696"/>
            <a:chExt cx="4588150" cy="2815580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0FA12D7A-7C3B-DB72-4F83-2BC217809ED0}"/>
                </a:ext>
              </a:extLst>
            </p:cNvPr>
            <p:cNvSpPr/>
            <p:nvPr/>
          </p:nvSpPr>
          <p:spPr>
            <a:xfrm>
              <a:off x="7096208" y="2350696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BE8B9B42-8729-6425-A4D2-776E319E5F46}"/>
                </a:ext>
              </a:extLst>
            </p:cNvPr>
            <p:cNvSpPr/>
            <p:nvPr/>
          </p:nvSpPr>
          <p:spPr>
            <a:xfrm>
              <a:off x="3312564" y="235069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BE1F1C5-B16D-FA5C-0965-C9B26DDED583}"/>
                </a:ext>
              </a:extLst>
            </p:cNvPr>
            <p:cNvGrpSpPr/>
            <p:nvPr/>
          </p:nvGrpSpPr>
          <p:grpSpPr>
            <a:xfrm>
              <a:off x="4977599" y="2545714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CB624E26-0FEA-4669-9B5E-BB0A4BE64817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F95E42E4-8191-9359-4353-D1BAC8ACF929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" name="Google Shape;4526;p256">
              <a:extLst>
                <a:ext uri="{FF2B5EF4-FFF2-40B4-BE49-F238E27FC236}">
                  <a16:creationId xmlns:a16="http://schemas.microsoft.com/office/drawing/2014/main" id="{92DEDB46-ABE3-922F-D9C3-058C23F328B9}"/>
                </a:ext>
              </a:extLst>
            </p:cNvPr>
            <p:cNvSpPr/>
            <p:nvPr/>
          </p:nvSpPr>
          <p:spPr>
            <a:xfrm>
              <a:off x="3562044" y="4268426"/>
              <a:ext cx="1080000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Retrieval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1" name="Google Shape;4526;p256">
              <a:extLst>
                <a:ext uri="{FF2B5EF4-FFF2-40B4-BE49-F238E27FC236}">
                  <a16:creationId xmlns:a16="http://schemas.microsoft.com/office/drawing/2014/main" id="{91B24313-449A-AD70-41E9-12247E76DD3C}"/>
                </a:ext>
              </a:extLst>
            </p:cNvPr>
            <p:cNvSpPr/>
            <p:nvPr/>
          </p:nvSpPr>
          <p:spPr>
            <a:xfrm>
              <a:off x="5066639" y="4752276"/>
              <a:ext cx="1080000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Tools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2" name="Google Shape;4526;p256">
              <a:extLst>
                <a:ext uri="{FF2B5EF4-FFF2-40B4-BE49-F238E27FC236}">
                  <a16:creationId xmlns:a16="http://schemas.microsoft.com/office/drawing/2014/main" id="{0A6923D5-9C3E-331C-4E40-3CCECCC250C6}"/>
                </a:ext>
              </a:extLst>
            </p:cNvPr>
            <p:cNvSpPr/>
            <p:nvPr/>
          </p:nvSpPr>
          <p:spPr>
            <a:xfrm>
              <a:off x="6585153" y="4268426"/>
              <a:ext cx="1080000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Memory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85C952C-2053-A9AE-B4FB-3BCB5D525D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95465" y="3054350"/>
              <a:ext cx="983756" cy="121407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83F181A-72C8-1D2E-779D-E034678A7D6D}"/>
                </a:ext>
              </a:extLst>
            </p:cNvPr>
            <p:cNvCxnSpPr>
              <a:cxnSpLocks/>
            </p:cNvCxnSpPr>
            <p:nvPr/>
          </p:nvCxnSpPr>
          <p:spPr>
            <a:xfrm>
              <a:off x="6114521" y="3054350"/>
              <a:ext cx="1004053" cy="121407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A3B18E4-187A-C691-9FFC-CBE5B8CA9EA9}"/>
                </a:ext>
              </a:extLst>
            </p:cNvPr>
            <p:cNvCxnSpPr>
              <a:cxnSpLocks/>
            </p:cNvCxnSpPr>
            <p:nvPr/>
          </p:nvCxnSpPr>
          <p:spPr>
            <a:xfrm>
              <a:off x="5600060" y="3054350"/>
              <a:ext cx="0" cy="169792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E83315F0-BCE4-D707-8DED-054194B931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29100" y="2752949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C331A7C-2AB9-8574-3EF0-AD8F0BF1FB04}"/>
                </a:ext>
              </a:extLst>
            </p:cNvPr>
            <p:cNvCxnSpPr>
              <a:cxnSpLocks/>
            </p:cNvCxnSpPr>
            <p:nvPr/>
          </p:nvCxnSpPr>
          <p:spPr>
            <a:xfrm>
              <a:off x="4110491" y="2752949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17307B-4487-93D9-26E6-4154500D4F3D}"/>
                </a:ext>
              </a:extLst>
            </p:cNvPr>
            <p:cNvSpPr txBox="1"/>
            <p:nvPr/>
          </p:nvSpPr>
          <p:spPr>
            <a:xfrm>
              <a:off x="3852720" y="3546649"/>
              <a:ext cx="141096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Query/Results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4D376C6-EE71-BB64-D38F-EFFEA95B91DB}"/>
                </a:ext>
              </a:extLst>
            </p:cNvPr>
            <p:cNvSpPr txBox="1"/>
            <p:nvPr/>
          </p:nvSpPr>
          <p:spPr>
            <a:xfrm>
              <a:off x="6050395" y="3507500"/>
              <a:ext cx="114486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Read/Write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AE6678E-8553-1640-44D3-A3754DF88506}"/>
                </a:ext>
              </a:extLst>
            </p:cNvPr>
            <p:cNvSpPr txBox="1"/>
            <p:nvPr/>
          </p:nvSpPr>
          <p:spPr>
            <a:xfrm>
              <a:off x="4891368" y="3999799"/>
              <a:ext cx="140615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Call/Response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7D9EBE7E-30CE-F596-64D8-7DEB460C5C3B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Augmented LLM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</p:spTree>
    <p:extLst>
      <p:ext uri="{BB962C8B-B14F-4D97-AF65-F5344CB8AC3E}">
        <p14:creationId xmlns:p14="http://schemas.microsoft.com/office/powerpoint/2010/main" val="32699124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A4D6F-F22A-4098-0341-11CE314F2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218319-2772-E6CA-EB89-7B80E9CA4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4" name="Google Shape;883;p64">
            <a:extLst>
              <a:ext uri="{FF2B5EF4-FFF2-40B4-BE49-F238E27FC236}">
                <a16:creationId xmlns:a16="http://schemas.microsoft.com/office/drawing/2014/main" id="{695739A2-689C-4045-3BDE-1F35BF4A87F6}"/>
              </a:ext>
            </a:extLst>
          </p:cNvPr>
          <p:cNvSpPr/>
          <p:nvPr/>
        </p:nvSpPr>
        <p:spPr>
          <a:xfrm>
            <a:off x="8492599" y="2890866"/>
            <a:ext cx="804506" cy="804506"/>
          </a:xfrm>
          <a:prstGeom prst="ellipse">
            <a:avLst/>
          </a:prstGeom>
          <a:solidFill>
            <a:schemeClr val="accent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Out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5" name="Google Shape;889;p64">
            <a:extLst>
              <a:ext uri="{FF2B5EF4-FFF2-40B4-BE49-F238E27FC236}">
                <a16:creationId xmlns:a16="http://schemas.microsoft.com/office/drawing/2014/main" id="{B3E1899D-8C93-6AB9-5C9C-B98402845F00}"/>
              </a:ext>
            </a:extLst>
          </p:cNvPr>
          <p:cNvSpPr/>
          <p:nvPr/>
        </p:nvSpPr>
        <p:spPr>
          <a:xfrm>
            <a:off x="2952823" y="2890866"/>
            <a:ext cx="804506" cy="804506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In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0" name="Google Shape;4526;p256">
            <a:extLst>
              <a:ext uri="{FF2B5EF4-FFF2-40B4-BE49-F238E27FC236}">
                <a16:creationId xmlns:a16="http://schemas.microsoft.com/office/drawing/2014/main" id="{FFD2E5F8-2269-9E54-5E8A-21837D179C3B}"/>
              </a:ext>
            </a:extLst>
          </p:cNvPr>
          <p:cNvSpPr/>
          <p:nvPr/>
        </p:nvSpPr>
        <p:spPr>
          <a:xfrm>
            <a:off x="4062208" y="5504998"/>
            <a:ext cx="1080000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Retrieval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11" name="Google Shape;4526;p256">
            <a:extLst>
              <a:ext uri="{FF2B5EF4-FFF2-40B4-BE49-F238E27FC236}">
                <a16:creationId xmlns:a16="http://schemas.microsoft.com/office/drawing/2014/main" id="{67C86D4D-1DB9-F920-6050-FF4EA73D447D}"/>
              </a:ext>
            </a:extLst>
          </p:cNvPr>
          <p:cNvSpPr/>
          <p:nvPr/>
        </p:nvSpPr>
        <p:spPr>
          <a:xfrm>
            <a:off x="5566803" y="5988848"/>
            <a:ext cx="1080000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Tools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12" name="Google Shape;4526;p256">
            <a:extLst>
              <a:ext uri="{FF2B5EF4-FFF2-40B4-BE49-F238E27FC236}">
                <a16:creationId xmlns:a16="http://schemas.microsoft.com/office/drawing/2014/main" id="{7A2F48AE-53A9-9F38-44BF-BC8517B94C76}"/>
              </a:ext>
            </a:extLst>
          </p:cNvPr>
          <p:cNvSpPr/>
          <p:nvPr/>
        </p:nvSpPr>
        <p:spPr>
          <a:xfrm>
            <a:off x="7085317" y="5462606"/>
            <a:ext cx="1080000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Memory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4E3EFBB-3DF1-54A2-8376-6C9152EAA012}"/>
              </a:ext>
            </a:extLst>
          </p:cNvPr>
          <p:cNvCxnSpPr>
            <a:cxnSpLocks/>
          </p:cNvCxnSpPr>
          <p:nvPr/>
        </p:nvCxnSpPr>
        <p:spPr>
          <a:xfrm flipH="1">
            <a:off x="4595629" y="4290922"/>
            <a:ext cx="983756" cy="1214076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56547B6-8244-1E6E-9AE1-2C3D64F8C363}"/>
              </a:ext>
            </a:extLst>
          </p:cNvPr>
          <p:cNvCxnSpPr>
            <a:cxnSpLocks/>
          </p:cNvCxnSpPr>
          <p:nvPr/>
        </p:nvCxnSpPr>
        <p:spPr>
          <a:xfrm>
            <a:off x="6614685" y="4290922"/>
            <a:ext cx="1004053" cy="1214076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C562D12-3AD3-0B60-13B9-197E27D4ED56}"/>
              </a:ext>
            </a:extLst>
          </p:cNvPr>
          <p:cNvCxnSpPr>
            <a:cxnSpLocks/>
          </p:cNvCxnSpPr>
          <p:nvPr/>
        </p:nvCxnSpPr>
        <p:spPr>
          <a:xfrm>
            <a:off x="6100224" y="4290922"/>
            <a:ext cx="0" cy="1697926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E428413-56D2-1BB1-6183-1BF197F3CF0D}"/>
              </a:ext>
            </a:extLst>
          </p:cNvPr>
          <p:cNvCxnSpPr>
            <a:cxnSpLocks/>
          </p:cNvCxnSpPr>
          <p:nvPr/>
        </p:nvCxnSpPr>
        <p:spPr>
          <a:xfrm flipV="1">
            <a:off x="7625491" y="3293119"/>
            <a:ext cx="860529" cy="1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83C0921-2CB4-441D-71B1-07C741B8CFCB}"/>
              </a:ext>
            </a:extLst>
          </p:cNvPr>
          <p:cNvCxnSpPr>
            <a:cxnSpLocks/>
          </p:cNvCxnSpPr>
          <p:nvPr/>
        </p:nvCxnSpPr>
        <p:spPr>
          <a:xfrm>
            <a:off x="3750750" y="3293119"/>
            <a:ext cx="860529" cy="1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AA2B299-064C-59BF-0173-B3F104C47924}"/>
              </a:ext>
            </a:extLst>
          </p:cNvPr>
          <p:cNvSpPr txBox="1"/>
          <p:nvPr/>
        </p:nvSpPr>
        <p:spPr>
          <a:xfrm>
            <a:off x="4352884" y="4783221"/>
            <a:ext cx="141096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Space Grotesk" pitchFamily="2" charset="0"/>
                <a:cs typeface="Space Grotesk" pitchFamily="2" charset="0"/>
              </a:rPr>
              <a:t>Query/Results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B749B9D-3320-0F3B-C056-C4D9B2430807}"/>
              </a:ext>
            </a:extLst>
          </p:cNvPr>
          <p:cNvSpPr txBox="1"/>
          <p:nvPr/>
        </p:nvSpPr>
        <p:spPr>
          <a:xfrm>
            <a:off x="6550559" y="4744072"/>
            <a:ext cx="114486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Space Grotesk" pitchFamily="2" charset="0"/>
                <a:cs typeface="Space Grotesk" pitchFamily="2" charset="0"/>
              </a:rPr>
              <a:t>Read/Write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2CCA8FC-70D7-9880-265A-1EA34B2FDD95}"/>
              </a:ext>
            </a:extLst>
          </p:cNvPr>
          <p:cNvSpPr txBox="1"/>
          <p:nvPr/>
        </p:nvSpPr>
        <p:spPr>
          <a:xfrm>
            <a:off x="5391532" y="5236371"/>
            <a:ext cx="140615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Space Grotesk" pitchFamily="2" charset="0"/>
                <a:cs typeface="Space Grotesk" pitchFamily="2" charset="0"/>
              </a:rPr>
              <a:t>Call/Response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CE82B56D-8B12-BC9A-C81A-461A311BD858}"/>
              </a:ext>
            </a:extLst>
          </p:cNvPr>
          <p:cNvSpPr/>
          <p:nvPr/>
        </p:nvSpPr>
        <p:spPr>
          <a:xfrm>
            <a:off x="3508611" y="1496150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Durable Agent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9514F1B-FB03-FFBE-8EAA-C9AF9FB94A58}"/>
              </a:ext>
            </a:extLst>
          </p:cNvPr>
          <p:cNvGrpSpPr/>
          <p:nvPr/>
        </p:nvGrpSpPr>
        <p:grpSpPr>
          <a:xfrm>
            <a:off x="5405100" y="2581241"/>
            <a:ext cx="1442518" cy="1443000"/>
            <a:chOff x="5374609" y="2607079"/>
            <a:chExt cx="1442518" cy="1443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1E50797-358F-3223-2F7C-7C7A701A7F59}"/>
                </a:ext>
              </a:extLst>
            </p:cNvPr>
            <p:cNvGrpSpPr/>
            <p:nvPr/>
          </p:nvGrpSpPr>
          <p:grpSpPr>
            <a:xfrm>
              <a:off x="5374609" y="3635608"/>
              <a:ext cx="1440000" cy="414471"/>
              <a:chOff x="3511139" y="2895575"/>
              <a:chExt cx="144000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E9281020-40D2-14D2-7DA4-C2E0D3EF527F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44000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7ED22B4C-4505-1684-93B6-6BA906F5E889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99472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6DAB8B-403E-F270-3983-0F862FB51B9E}"/>
                </a:ext>
              </a:extLst>
            </p:cNvPr>
            <p:cNvGrpSpPr/>
            <p:nvPr/>
          </p:nvGrpSpPr>
          <p:grpSpPr>
            <a:xfrm>
              <a:off x="5377127" y="2607079"/>
              <a:ext cx="1440000" cy="414471"/>
              <a:chOff x="5135406" y="2281873"/>
              <a:chExt cx="1440000" cy="414471"/>
            </a:xfrm>
          </p:grpSpPr>
          <p:sp>
            <p:nvSpPr>
              <p:cNvPr id="13" name="Google Shape;887;p64">
                <a:extLst>
                  <a:ext uri="{FF2B5EF4-FFF2-40B4-BE49-F238E27FC236}">
                    <a16:creationId xmlns:a16="http://schemas.microsoft.com/office/drawing/2014/main" id="{A6A9120A-970C-763A-5143-A0A8A902046B}"/>
                  </a:ext>
                </a:extLst>
              </p:cNvPr>
              <p:cNvSpPr/>
              <p:nvPr/>
            </p:nvSpPr>
            <p:spPr>
              <a:xfrm>
                <a:off x="5135406" y="2281873"/>
                <a:ext cx="144000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Workflow 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" name="Google Shape;1779;p3">
                <a:extLst>
                  <a:ext uri="{FF2B5EF4-FFF2-40B4-BE49-F238E27FC236}">
                    <a16:creationId xmlns:a16="http://schemas.microsoft.com/office/drawing/2014/main" id="{7CD0208C-D2BB-0147-BD3A-13D2DEBA2811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88393" y="2294433"/>
                <a:ext cx="396000" cy="396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ADA4F2F-6043-E48D-FCF7-A101C5504F9F}"/>
                </a:ext>
              </a:extLst>
            </p:cNvPr>
            <p:cNvCxnSpPr>
              <a:cxnSpLocks/>
              <a:stCxn id="6" idx="1"/>
              <a:endCxn id="13" idx="1"/>
            </p:cNvCxnSpPr>
            <p:nvPr/>
          </p:nvCxnSpPr>
          <p:spPr>
            <a:xfrm rot="10800000" flipH="1">
              <a:off x="5374609" y="2814316"/>
              <a:ext cx="2518" cy="1028529"/>
            </a:xfrm>
            <a:prstGeom prst="curvedConnector3">
              <a:avLst>
                <a:gd name="adj1" fmla="val -16533916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17">
              <a:extLst>
                <a:ext uri="{FF2B5EF4-FFF2-40B4-BE49-F238E27FC236}">
                  <a16:creationId xmlns:a16="http://schemas.microsoft.com/office/drawing/2014/main" id="{A3FC5C00-ACB9-CD7A-D63E-644B2CD9F505}"/>
                </a:ext>
              </a:extLst>
            </p:cNvPr>
            <p:cNvCxnSpPr>
              <a:cxnSpLocks/>
              <a:stCxn id="13" idx="3"/>
              <a:endCxn id="6" idx="3"/>
            </p:cNvCxnSpPr>
            <p:nvPr/>
          </p:nvCxnSpPr>
          <p:spPr>
            <a:xfrm flipH="1">
              <a:off x="6814609" y="2814315"/>
              <a:ext cx="2518" cy="1028529"/>
            </a:xfrm>
            <a:prstGeom prst="curvedConnector3">
              <a:avLst>
                <a:gd name="adj1" fmla="val -16293447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8BF064D-CDA9-1616-25B9-A18F8BCA478D}"/>
              </a:ext>
            </a:extLst>
          </p:cNvPr>
          <p:cNvSpPr/>
          <p:nvPr/>
        </p:nvSpPr>
        <p:spPr>
          <a:xfrm>
            <a:off x="4633981" y="2317802"/>
            <a:ext cx="2984757" cy="1969878"/>
          </a:xfrm>
          <a:prstGeom prst="roundRect">
            <a:avLst>
              <a:gd name="adj" fmla="val 5777"/>
            </a:avLst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76818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EAA33-905F-9FA2-47B1-60C48B97A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8B6475-60B1-13A4-499D-6673BB835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9CD9EBC4-9790-8F82-695F-B7615F9E1772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Prompt Chaining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6DF57B8-6659-2B4D-E85A-2F92363055B8}"/>
              </a:ext>
            </a:extLst>
          </p:cNvPr>
          <p:cNvGrpSpPr/>
          <p:nvPr/>
        </p:nvGrpSpPr>
        <p:grpSpPr>
          <a:xfrm>
            <a:off x="1319787" y="2806102"/>
            <a:ext cx="9549644" cy="2607594"/>
            <a:chOff x="945124" y="2465634"/>
            <a:chExt cx="9549644" cy="2607594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B3BD878E-1421-E2AD-A782-027912609687}"/>
                </a:ext>
              </a:extLst>
            </p:cNvPr>
            <p:cNvSpPr/>
            <p:nvPr/>
          </p:nvSpPr>
          <p:spPr>
            <a:xfrm>
              <a:off x="9690262" y="2624494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2AAACEE6-C392-A3A6-CFFE-630DF3F0285B}"/>
                </a:ext>
              </a:extLst>
            </p:cNvPr>
            <p:cNvSpPr/>
            <p:nvPr/>
          </p:nvSpPr>
          <p:spPr>
            <a:xfrm>
              <a:off x="945124" y="346421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ABECBD2-AC41-77DA-6DF6-650EFE9D4038}"/>
                </a:ext>
              </a:extLst>
            </p:cNvPr>
            <p:cNvGrpSpPr/>
            <p:nvPr/>
          </p:nvGrpSpPr>
          <p:grpSpPr>
            <a:xfrm>
              <a:off x="2415996" y="3659234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78139E20-3582-3B15-2E9F-858C2D035398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1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92FAC41B-B893-BDB8-AD93-F584FB111BA3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C47F3FF-69A5-A950-DC05-41E2BB0D1384}"/>
                </a:ext>
              </a:extLst>
            </p:cNvPr>
            <p:cNvCxnSpPr>
              <a:cxnSpLocks/>
              <a:stCxn id="6" idx="3"/>
              <a:endCxn id="34" idx="1"/>
            </p:cNvCxnSpPr>
            <p:nvPr/>
          </p:nvCxnSpPr>
          <p:spPr>
            <a:xfrm>
              <a:off x="3674076" y="3866470"/>
              <a:ext cx="603250" cy="545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7BD744F-A7A5-9A16-8A27-FC89710ED5E6}"/>
                </a:ext>
              </a:extLst>
            </p:cNvPr>
            <p:cNvCxnSpPr>
              <a:cxnSpLocks/>
              <a:stCxn id="5" idx="6"/>
              <a:endCxn id="6" idx="1"/>
            </p:cNvCxnSpPr>
            <p:nvPr/>
          </p:nvCxnSpPr>
          <p:spPr>
            <a:xfrm>
              <a:off x="1749630" y="3866469"/>
              <a:ext cx="666366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7B71397-B409-3516-19EE-D2B52E3C840D}"/>
                </a:ext>
              </a:extLst>
            </p:cNvPr>
            <p:cNvSpPr txBox="1"/>
            <p:nvPr/>
          </p:nvSpPr>
          <p:spPr>
            <a:xfrm>
              <a:off x="4753368" y="2673963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Pass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920700F-D144-E35A-4A44-3DA1D2FCE924}"/>
                </a:ext>
              </a:extLst>
            </p:cNvPr>
            <p:cNvGrpSpPr/>
            <p:nvPr/>
          </p:nvGrpSpPr>
          <p:grpSpPr>
            <a:xfrm>
              <a:off x="5754884" y="2830747"/>
              <a:ext cx="1258080" cy="414471"/>
              <a:chOff x="3511139" y="2895575"/>
              <a:chExt cx="1258080" cy="414471"/>
            </a:xfrm>
          </p:grpSpPr>
          <p:sp>
            <p:nvSpPr>
              <p:cNvPr id="15" name="Google Shape;887;p64">
                <a:extLst>
                  <a:ext uri="{FF2B5EF4-FFF2-40B4-BE49-F238E27FC236}">
                    <a16:creationId xmlns:a16="http://schemas.microsoft.com/office/drawing/2014/main" id="{C5E542B5-C6D4-5D47-B2B6-2422E29F9C71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2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6" name="Google Shape;4513;p256">
                <a:extLst>
                  <a:ext uri="{FF2B5EF4-FFF2-40B4-BE49-F238E27FC236}">
                    <a16:creationId xmlns:a16="http://schemas.microsoft.com/office/drawing/2014/main" id="{53D0693D-19D1-690D-C7E2-885CFC40AEF4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0975D65-FA95-6AAA-E11F-C8ECD608FE6A}"/>
                </a:ext>
              </a:extLst>
            </p:cNvPr>
            <p:cNvGrpSpPr/>
            <p:nvPr/>
          </p:nvGrpSpPr>
          <p:grpSpPr>
            <a:xfrm>
              <a:off x="7722573" y="2827852"/>
              <a:ext cx="1258080" cy="414471"/>
              <a:chOff x="3511139" y="2895575"/>
              <a:chExt cx="1258080" cy="414471"/>
            </a:xfrm>
          </p:grpSpPr>
          <p:sp>
            <p:nvSpPr>
              <p:cNvPr id="19" name="Google Shape;887;p64">
                <a:extLst>
                  <a:ext uri="{FF2B5EF4-FFF2-40B4-BE49-F238E27FC236}">
                    <a16:creationId xmlns:a16="http://schemas.microsoft.com/office/drawing/2014/main" id="{44B65FCE-0311-713F-B99D-087EB521F0BD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3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1" name="Google Shape;4513;p256">
                <a:extLst>
                  <a:ext uri="{FF2B5EF4-FFF2-40B4-BE49-F238E27FC236}">
                    <a16:creationId xmlns:a16="http://schemas.microsoft.com/office/drawing/2014/main" id="{83C7D492-0F7C-9C3E-51EC-80D6729D1835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2" name="Google Shape;883;p64">
              <a:extLst>
                <a:ext uri="{FF2B5EF4-FFF2-40B4-BE49-F238E27FC236}">
                  <a16:creationId xmlns:a16="http://schemas.microsoft.com/office/drawing/2014/main" id="{7A60D3F9-0A5F-BE18-E058-0BFE4E13E6E4}"/>
                </a:ext>
              </a:extLst>
            </p:cNvPr>
            <p:cNvSpPr/>
            <p:nvPr/>
          </p:nvSpPr>
          <p:spPr>
            <a:xfrm>
              <a:off x="5659987" y="4268722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Exit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489EB01-DA36-06D4-920B-5A941B46B8FA}"/>
                </a:ext>
              </a:extLst>
            </p:cNvPr>
            <p:cNvCxnSpPr>
              <a:cxnSpLocks/>
              <a:stCxn id="34" idx="0"/>
              <a:endCxn id="15" idx="1"/>
            </p:cNvCxnSpPr>
            <p:nvPr/>
          </p:nvCxnSpPr>
          <p:spPr>
            <a:xfrm rot="5400000" flipH="1" flipV="1">
              <a:off x="5171569" y="2716173"/>
              <a:ext cx="261504" cy="905125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Diamond 33">
              <a:extLst>
                <a:ext uri="{FF2B5EF4-FFF2-40B4-BE49-F238E27FC236}">
                  <a16:creationId xmlns:a16="http://schemas.microsoft.com/office/drawing/2014/main" id="{B4BBC299-FEFB-E011-B11F-B08AAAB95781}"/>
                </a:ext>
              </a:extLst>
            </p:cNvPr>
            <p:cNvSpPr/>
            <p:nvPr/>
          </p:nvSpPr>
          <p:spPr>
            <a:xfrm>
              <a:off x="4277326" y="3299487"/>
              <a:ext cx="1144865" cy="1144865"/>
            </a:xfrm>
            <a:prstGeom prst="diamond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  <a:t>Gate</a:t>
              </a:r>
              <a:endParaRPr lang="en-NL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endParaRPr>
            </a:p>
          </p:txBody>
        </p:sp>
        <p:cxnSp>
          <p:nvCxnSpPr>
            <p:cNvPr id="44" name="Straight Arrow Connector 27">
              <a:extLst>
                <a:ext uri="{FF2B5EF4-FFF2-40B4-BE49-F238E27FC236}">
                  <a16:creationId xmlns:a16="http://schemas.microsoft.com/office/drawing/2014/main" id="{968833BB-03DC-0031-7693-F39FF6DBE94C}"/>
                </a:ext>
              </a:extLst>
            </p:cNvPr>
            <p:cNvCxnSpPr>
              <a:cxnSpLocks/>
              <a:stCxn id="34" idx="2"/>
              <a:endCxn id="22" idx="2"/>
            </p:cNvCxnSpPr>
            <p:nvPr/>
          </p:nvCxnSpPr>
          <p:spPr>
            <a:xfrm rot="16200000" flipH="1">
              <a:off x="5141562" y="4152549"/>
              <a:ext cx="226623" cy="810228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9A91EC34-DD03-2590-FEDF-A30B72D6775A}"/>
                </a:ext>
              </a:extLst>
            </p:cNvPr>
            <p:cNvCxnSpPr>
              <a:cxnSpLocks/>
              <a:stCxn id="15" idx="3"/>
              <a:endCxn id="19" idx="1"/>
            </p:cNvCxnSpPr>
            <p:nvPr/>
          </p:nvCxnSpPr>
          <p:spPr>
            <a:xfrm flipV="1">
              <a:off x="7012964" y="3035088"/>
              <a:ext cx="709609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7D3DF128-4591-11CC-7EE3-E64C8B030621}"/>
                </a:ext>
              </a:extLst>
            </p:cNvPr>
            <p:cNvCxnSpPr>
              <a:cxnSpLocks/>
              <a:stCxn id="19" idx="3"/>
              <a:endCxn id="4" idx="2"/>
            </p:cNvCxnSpPr>
            <p:nvPr/>
          </p:nvCxnSpPr>
          <p:spPr>
            <a:xfrm flipV="1">
              <a:off x="8980653" y="3026747"/>
              <a:ext cx="709609" cy="834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B152C2F-2C1A-D5B5-B260-B25DDCB94D9B}"/>
                </a:ext>
              </a:extLst>
            </p:cNvPr>
            <p:cNvSpPr txBox="1"/>
            <p:nvPr/>
          </p:nvSpPr>
          <p:spPr>
            <a:xfrm>
              <a:off x="4752389" y="4762099"/>
              <a:ext cx="4700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Fail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30EFAFA-8470-BF14-A17D-97F72C9D6A99}"/>
                </a:ext>
              </a:extLst>
            </p:cNvPr>
            <p:cNvSpPr txBox="1"/>
            <p:nvPr/>
          </p:nvSpPr>
          <p:spPr>
            <a:xfrm>
              <a:off x="3574498" y="3275148"/>
              <a:ext cx="9300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Output 1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6BCC0A7-0A19-FEAB-4687-D9AD0C8D5863}"/>
                </a:ext>
              </a:extLst>
            </p:cNvPr>
            <p:cNvSpPr txBox="1"/>
            <p:nvPr/>
          </p:nvSpPr>
          <p:spPr>
            <a:xfrm>
              <a:off x="6902736" y="2465678"/>
              <a:ext cx="963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Output 2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B9EA35A-8F85-C976-3819-9F9698A71FC6}"/>
                </a:ext>
              </a:extLst>
            </p:cNvPr>
            <p:cNvSpPr txBox="1"/>
            <p:nvPr/>
          </p:nvSpPr>
          <p:spPr>
            <a:xfrm>
              <a:off x="8853004" y="2465634"/>
              <a:ext cx="963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Output 3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4989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3F0D5-19BB-9B4E-AA2D-20D55D172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C1EA8F-F233-99F8-C717-2A945A4D9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00E93AFA-3645-1E11-99A9-0D98E18E0D01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Parallelization Pattern </a:t>
            </a:r>
            <a:b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</a:b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(Fan-out/fan-in)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2AB9CED-09EB-8BC7-92CC-4D3D10A560E7}"/>
              </a:ext>
            </a:extLst>
          </p:cNvPr>
          <p:cNvGrpSpPr/>
          <p:nvPr/>
        </p:nvGrpSpPr>
        <p:grpSpPr>
          <a:xfrm>
            <a:off x="2753708" y="3319256"/>
            <a:ext cx="6681802" cy="1772089"/>
            <a:chOff x="2069097" y="3246299"/>
            <a:chExt cx="6681802" cy="1772089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BCFAB805-7671-3BD2-E522-B7832A3A7042}"/>
                </a:ext>
              </a:extLst>
            </p:cNvPr>
            <p:cNvSpPr/>
            <p:nvPr/>
          </p:nvSpPr>
          <p:spPr>
            <a:xfrm>
              <a:off x="7946393" y="3727196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08A40C77-DECF-620E-D726-5B1F22C24FE9}"/>
                </a:ext>
              </a:extLst>
            </p:cNvPr>
            <p:cNvSpPr/>
            <p:nvPr/>
          </p:nvSpPr>
          <p:spPr>
            <a:xfrm>
              <a:off x="2069097" y="372719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D13475-5A27-C7D1-55B5-DB01E4A69917}"/>
                </a:ext>
              </a:extLst>
            </p:cNvPr>
            <p:cNvGrpSpPr/>
            <p:nvPr/>
          </p:nvGrpSpPr>
          <p:grpSpPr>
            <a:xfrm>
              <a:off x="3694485" y="3246299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61DD19F3-6AC7-402A-6B70-E253986962FD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1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66EE9366-59E1-0301-E581-B8B1E08B038F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9400224F-7F13-E3E9-FE86-4621C8365AF7}"/>
                </a:ext>
              </a:extLst>
            </p:cNvPr>
            <p:cNvCxnSpPr>
              <a:cxnSpLocks/>
              <a:stCxn id="5" idx="6"/>
              <a:endCxn id="15" idx="1"/>
            </p:cNvCxnSpPr>
            <p:nvPr/>
          </p:nvCxnSpPr>
          <p:spPr>
            <a:xfrm>
              <a:off x="2873603" y="4129449"/>
              <a:ext cx="820882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16545D7-0894-1323-4513-B5B80E0BA9F3}"/>
                </a:ext>
              </a:extLst>
            </p:cNvPr>
            <p:cNvGrpSpPr/>
            <p:nvPr/>
          </p:nvGrpSpPr>
          <p:grpSpPr>
            <a:xfrm>
              <a:off x="3694485" y="3925108"/>
              <a:ext cx="1258080" cy="414471"/>
              <a:chOff x="3511139" y="2895575"/>
              <a:chExt cx="1258080" cy="414471"/>
            </a:xfrm>
          </p:grpSpPr>
          <p:sp>
            <p:nvSpPr>
              <p:cNvPr id="15" name="Google Shape;887;p64">
                <a:extLst>
                  <a:ext uri="{FF2B5EF4-FFF2-40B4-BE49-F238E27FC236}">
                    <a16:creationId xmlns:a16="http://schemas.microsoft.com/office/drawing/2014/main" id="{1E40954F-6D65-71B2-7EED-7BB1BDC1CC5E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2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6" name="Google Shape;4513;p256">
                <a:extLst>
                  <a:ext uri="{FF2B5EF4-FFF2-40B4-BE49-F238E27FC236}">
                    <a16:creationId xmlns:a16="http://schemas.microsoft.com/office/drawing/2014/main" id="{538C5CA7-E460-6102-784E-509A87E10357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8EE04C3-8ABD-E114-3250-6245382BEB9C}"/>
                </a:ext>
              </a:extLst>
            </p:cNvPr>
            <p:cNvGrpSpPr/>
            <p:nvPr/>
          </p:nvGrpSpPr>
          <p:grpSpPr>
            <a:xfrm>
              <a:off x="3690603" y="4603917"/>
              <a:ext cx="1258080" cy="414471"/>
              <a:chOff x="3511139" y="2895575"/>
              <a:chExt cx="1258080" cy="414471"/>
            </a:xfrm>
          </p:grpSpPr>
          <p:sp>
            <p:nvSpPr>
              <p:cNvPr id="19" name="Google Shape;887;p64">
                <a:extLst>
                  <a:ext uri="{FF2B5EF4-FFF2-40B4-BE49-F238E27FC236}">
                    <a16:creationId xmlns:a16="http://schemas.microsoft.com/office/drawing/2014/main" id="{2B722D5C-6765-DB1B-9734-CDAD849F92A8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3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1" name="Google Shape;4513;p256">
                <a:extLst>
                  <a:ext uri="{FF2B5EF4-FFF2-40B4-BE49-F238E27FC236}">
                    <a16:creationId xmlns:a16="http://schemas.microsoft.com/office/drawing/2014/main" id="{5D95BFBC-B801-25BA-8E87-5A98311211A8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BDF5BD28-12BF-C193-4AB8-26D7342B8394}"/>
                </a:ext>
              </a:extLst>
            </p:cNvPr>
            <p:cNvCxnSpPr>
              <a:cxnSpLocks/>
              <a:stCxn id="6" idx="3"/>
              <a:endCxn id="35" idx="0"/>
            </p:cNvCxnSpPr>
            <p:nvPr/>
          </p:nvCxnSpPr>
          <p:spPr>
            <a:xfrm>
              <a:off x="4952565" y="3453535"/>
              <a:ext cx="1496914" cy="468914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27">
              <a:extLst>
                <a:ext uri="{FF2B5EF4-FFF2-40B4-BE49-F238E27FC236}">
                  <a16:creationId xmlns:a16="http://schemas.microsoft.com/office/drawing/2014/main" id="{EDD69284-10CE-6D8F-191D-F59ABC4B2DA9}"/>
                </a:ext>
              </a:extLst>
            </p:cNvPr>
            <p:cNvCxnSpPr>
              <a:cxnSpLocks/>
              <a:stCxn id="19" idx="3"/>
              <a:endCxn id="35" idx="2"/>
            </p:cNvCxnSpPr>
            <p:nvPr/>
          </p:nvCxnSpPr>
          <p:spPr>
            <a:xfrm flipV="1">
              <a:off x="4948683" y="4336449"/>
              <a:ext cx="1500796" cy="474704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82141167-4249-800D-8F4F-AC745D0D3A8E}"/>
                </a:ext>
              </a:extLst>
            </p:cNvPr>
            <p:cNvCxnSpPr>
              <a:cxnSpLocks/>
              <a:stCxn id="35" idx="3"/>
              <a:endCxn id="4" idx="2"/>
            </p:cNvCxnSpPr>
            <p:nvPr/>
          </p:nvCxnSpPr>
          <p:spPr>
            <a:xfrm>
              <a:off x="7125511" y="4129449"/>
              <a:ext cx="82088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FD3A2DC-C1BB-F66A-A200-705D2E5DE38E}"/>
                </a:ext>
              </a:extLst>
            </p:cNvPr>
            <p:cNvCxnSpPr>
              <a:cxnSpLocks/>
              <a:stCxn id="5" idx="0"/>
              <a:endCxn id="6" idx="1"/>
            </p:cNvCxnSpPr>
            <p:nvPr/>
          </p:nvCxnSpPr>
          <p:spPr>
            <a:xfrm rot="5400000" flipH="1" flipV="1">
              <a:off x="2946087" y="2978799"/>
              <a:ext cx="273661" cy="1223135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3">
              <a:extLst>
                <a:ext uri="{FF2B5EF4-FFF2-40B4-BE49-F238E27FC236}">
                  <a16:creationId xmlns:a16="http://schemas.microsoft.com/office/drawing/2014/main" id="{977C9707-455E-3F55-B81D-F23BF55C6774}"/>
                </a:ext>
              </a:extLst>
            </p:cNvPr>
            <p:cNvCxnSpPr>
              <a:cxnSpLocks/>
              <a:stCxn id="5" idx="4"/>
              <a:endCxn id="19" idx="1"/>
            </p:cNvCxnSpPr>
            <p:nvPr/>
          </p:nvCxnSpPr>
          <p:spPr>
            <a:xfrm rot="16200000" flipH="1">
              <a:off x="2941251" y="4061800"/>
              <a:ext cx="279451" cy="1219253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Google Shape;4526;p256">
              <a:extLst>
                <a:ext uri="{FF2B5EF4-FFF2-40B4-BE49-F238E27FC236}">
                  <a16:creationId xmlns:a16="http://schemas.microsoft.com/office/drawing/2014/main" id="{F7BCBA1D-7EE6-DE5C-AF60-750A9F3EA429}"/>
                </a:ext>
              </a:extLst>
            </p:cNvPr>
            <p:cNvSpPr/>
            <p:nvPr/>
          </p:nvSpPr>
          <p:spPr>
            <a:xfrm>
              <a:off x="5773447" y="3922449"/>
              <a:ext cx="1352064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Aggregator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D53522FD-8499-8881-691B-8B0B9ACD1BDE}"/>
                </a:ext>
              </a:extLst>
            </p:cNvPr>
            <p:cNvCxnSpPr>
              <a:cxnSpLocks/>
              <a:stCxn id="15" idx="3"/>
              <a:endCxn id="35" idx="1"/>
            </p:cNvCxnSpPr>
            <p:nvPr/>
          </p:nvCxnSpPr>
          <p:spPr>
            <a:xfrm flipV="1">
              <a:off x="4952565" y="4129449"/>
              <a:ext cx="820882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79825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0C99A-9E29-0E7E-2A58-006E71142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8B0B6B-306D-37BC-1407-88D039D7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1B1214D5-F8AE-742B-B455-D7D204C7746A}"/>
              </a:ext>
            </a:extLst>
          </p:cNvPr>
          <p:cNvSpPr/>
          <p:nvPr/>
        </p:nvSpPr>
        <p:spPr>
          <a:xfrm>
            <a:off x="3273442" y="1811045"/>
            <a:ext cx="5645117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Routing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FF47DE-2A63-500B-76AF-DAD8BCDEC738}"/>
              </a:ext>
            </a:extLst>
          </p:cNvPr>
          <p:cNvGrpSpPr/>
          <p:nvPr/>
        </p:nvGrpSpPr>
        <p:grpSpPr>
          <a:xfrm>
            <a:off x="3032826" y="3159215"/>
            <a:ext cx="6147953" cy="1917229"/>
            <a:chOff x="2042990" y="3173729"/>
            <a:chExt cx="6147953" cy="1917229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C99A020E-BCEA-7A0E-A94B-9D5F73D2B5BB}"/>
                </a:ext>
              </a:extLst>
            </p:cNvPr>
            <p:cNvSpPr/>
            <p:nvPr/>
          </p:nvSpPr>
          <p:spPr>
            <a:xfrm>
              <a:off x="7386437" y="3727196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DB3B0953-A2FF-089D-672E-4CF2CE24921B}"/>
                </a:ext>
              </a:extLst>
            </p:cNvPr>
            <p:cNvSpPr/>
            <p:nvPr/>
          </p:nvSpPr>
          <p:spPr>
            <a:xfrm>
              <a:off x="2042990" y="372719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2E8E752-27B1-DDF2-6B08-2E2516905D87}"/>
                </a:ext>
              </a:extLst>
            </p:cNvPr>
            <p:cNvGrpSpPr/>
            <p:nvPr/>
          </p:nvGrpSpPr>
          <p:grpSpPr>
            <a:xfrm>
              <a:off x="5471055" y="3173729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4E06C5A5-518F-6EB5-ADF2-EAFFBD0C520C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1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F2067997-8CCA-B1C1-17E0-19691E0D0988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53E70B1-2A2C-A82C-8F04-CE5B0D30CB6C}"/>
                </a:ext>
              </a:extLst>
            </p:cNvPr>
            <p:cNvCxnSpPr>
              <a:cxnSpLocks/>
              <a:stCxn id="22" idx="3"/>
              <a:endCxn id="15" idx="1"/>
            </p:cNvCxnSpPr>
            <p:nvPr/>
          </p:nvCxnSpPr>
          <p:spPr>
            <a:xfrm>
              <a:off x="4828600" y="4129449"/>
              <a:ext cx="642455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5DDD284-8F16-F5D6-8C84-BC21B7EF0830}"/>
                </a:ext>
              </a:extLst>
            </p:cNvPr>
            <p:cNvGrpSpPr/>
            <p:nvPr/>
          </p:nvGrpSpPr>
          <p:grpSpPr>
            <a:xfrm>
              <a:off x="5471055" y="3925108"/>
              <a:ext cx="1258080" cy="414471"/>
              <a:chOff x="3511139" y="2895575"/>
              <a:chExt cx="1258080" cy="414471"/>
            </a:xfrm>
          </p:grpSpPr>
          <p:sp>
            <p:nvSpPr>
              <p:cNvPr id="15" name="Google Shape;887;p64">
                <a:extLst>
                  <a:ext uri="{FF2B5EF4-FFF2-40B4-BE49-F238E27FC236}">
                    <a16:creationId xmlns:a16="http://schemas.microsoft.com/office/drawing/2014/main" id="{31E5C29A-87DB-8A0F-9664-8060D1FC0F62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2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6" name="Google Shape;4513;p256">
                <a:extLst>
                  <a:ext uri="{FF2B5EF4-FFF2-40B4-BE49-F238E27FC236}">
                    <a16:creationId xmlns:a16="http://schemas.microsoft.com/office/drawing/2014/main" id="{A52AAFBF-DC78-AE72-08AC-7930A7EADA9C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90E764F-AB0F-8409-6356-AFEA9CF74DCA}"/>
                </a:ext>
              </a:extLst>
            </p:cNvPr>
            <p:cNvGrpSpPr/>
            <p:nvPr/>
          </p:nvGrpSpPr>
          <p:grpSpPr>
            <a:xfrm>
              <a:off x="5467173" y="4676487"/>
              <a:ext cx="1258080" cy="414471"/>
              <a:chOff x="3511139" y="2895575"/>
              <a:chExt cx="1258080" cy="414471"/>
            </a:xfrm>
          </p:grpSpPr>
          <p:sp>
            <p:nvSpPr>
              <p:cNvPr id="19" name="Google Shape;887;p64">
                <a:extLst>
                  <a:ext uri="{FF2B5EF4-FFF2-40B4-BE49-F238E27FC236}">
                    <a16:creationId xmlns:a16="http://schemas.microsoft.com/office/drawing/2014/main" id="{308311F4-822A-C682-011D-E40B3099E329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3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1" name="Google Shape;4513;p256">
                <a:extLst>
                  <a:ext uri="{FF2B5EF4-FFF2-40B4-BE49-F238E27FC236}">
                    <a16:creationId xmlns:a16="http://schemas.microsoft.com/office/drawing/2014/main" id="{123654E5-A68E-9753-9752-D6621E4FF284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9C33574-99BA-824D-32D3-893DEE36D394}"/>
                </a:ext>
              </a:extLst>
            </p:cNvPr>
            <p:cNvCxnSpPr>
              <a:cxnSpLocks/>
              <a:stCxn id="6" idx="3"/>
              <a:endCxn id="4" idx="0"/>
            </p:cNvCxnSpPr>
            <p:nvPr/>
          </p:nvCxnSpPr>
          <p:spPr>
            <a:xfrm>
              <a:off x="6729135" y="3380965"/>
              <a:ext cx="1059555" cy="346231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27">
              <a:extLst>
                <a:ext uri="{FF2B5EF4-FFF2-40B4-BE49-F238E27FC236}">
                  <a16:creationId xmlns:a16="http://schemas.microsoft.com/office/drawing/2014/main" id="{9E241E1E-9CE5-0552-9818-F91827D994B3}"/>
                </a:ext>
              </a:extLst>
            </p:cNvPr>
            <p:cNvCxnSpPr>
              <a:cxnSpLocks/>
              <a:stCxn id="19" idx="3"/>
              <a:endCxn id="4" idx="4"/>
            </p:cNvCxnSpPr>
            <p:nvPr/>
          </p:nvCxnSpPr>
          <p:spPr>
            <a:xfrm flipV="1">
              <a:off x="6725253" y="4531702"/>
              <a:ext cx="1063437" cy="352021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F7C8095-011B-F761-69CC-5A386FD7A71E}"/>
                </a:ext>
              </a:extLst>
            </p:cNvPr>
            <p:cNvCxnSpPr>
              <a:cxnSpLocks/>
              <a:stCxn id="22" idx="0"/>
              <a:endCxn id="6" idx="1"/>
            </p:cNvCxnSpPr>
            <p:nvPr/>
          </p:nvCxnSpPr>
          <p:spPr>
            <a:xfrm rot="5400000" flipH="1" flipV="1">
              <a:off x="4541069" y="2992464"/>
              <a:ext cx="541484" cy="1318487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3">
              <a:extLst>
                <a:ext uri="{FF2B5EF4-FFF2-40B4-BE49-F238E27FC236}">
                  <a16:creationId xmlns:a16="http://schemas.microsoft.com/office/drawing/2014/main" id="{E3F930A4-24B5-5D86-C45A-7BAA57F9B0A2}"/>
                </a:ext>
              </a:extLst>
            </p:cNvPr>
            <p:cNvCxnSpPr>
              <a:cxnSpLocks/>
              <a:stCxn id="22" idx="2"/>
              <a:endCxn id="19" idx="1"/>
            </p:cNvCxnSpPr>
            <p:nvPr/>
          </p:nvCxnSpPr>
          <p:spPr>
            <a:xfrm rot="16200000" flipH="1">
              <a:off x="4536233" y="3952783"/>
              <a:ext cx="547274" cy="1314605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BA965E48-0777-4B2F-753C-2C7197C1B42F}"/>
                </a:ext>
              </a:extLst>
            </p:cNvPr>
            <p:cNvCxnSpPr>
              <a:cxnSpLocks/>
              <a:stCxn id="15" idx="3"/>
              <a:endCxn id="4" idx="2"/>
            </p:cNvCxnSpPr>
            <p:nvPr/>
          </p:nvCxnSpPr>
          <p:spPr>
            <a:xfrm flipV="1">
              <a:off x="6729135" y="4129449"/>
              <a:ext cx="657302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Google Shape;4526;p256">
              <a:extLst>
                <a:ext uri="{FF2B5EF4-FFF2-40B4-BE49-F238E27FC236}">
                  <a16:creationId xmlns:a16="http://schemas.microsoft.com/office/drawing/2014/main" id="{52DA2E84-6CDF-FE48-4B56-244D9A20964B}"/>
                </a:ext>
              </a:extLst>
            </p:cNvPr>
            <p:cNvSpPr/>
            <p:nvPr/>
          </p:nvSpPr>
          <p:spPr>
            <a:xfrm>
              <a:off x="3476536" y="3922449"/>
              <a:ext cx="1352064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Router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497A979F-2EB1-178B-89FC-7EDAACB74962}"/>
                </a:ext>
              </a:extLst>
            </p:cNvPr>
            <p:cNvCxnSpPr>
              <a:cxnSpLocks/>
              <a:stCxn id="5" idx="6"/>
              <a:endCxn id="22" idx="1"/>
            </p:cNvCxnSpPr>
            <p:nvPr/>
          </p:nvCxnSpPr>
          <p:spPr>
            <a:xfrm>
              <a:off x="2847496" y="4129449"/>
              <a:ext cx="6290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8197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078AF-1A70-C019-B482-9E4A1A2DC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387C2-E2A7-FA4D-8B3B-4FA6C87D6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14F8727E-CA73-BCDD-1460-0A4B34307C0E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Evaluator Optimizer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F904140-D911-B4A7-F7B4-258EDE94920E}"/>
              </a:ext>
            </a:extLst>
          </p:cNvPr>
          <p:cNvGrpSpPr/>
          <p:nvPr/>
        </p:nvGrpSpPr>
        <p:grpSpPr>
          <a:xfrm>
            <a:off x="2797676" y="2955088"/>
            <a:ext cx="6593865" cy="2689285"/>
            <a:chOff x="2753708" y="2955088"/>
            <a:chExt cx="6593865" cy="2689285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8B281622-BA9F-68AA-654D-C35CBF5C0047}"/>
                </a:ext>
              </a:extLst>
            </p:cNvPr>
            <p:cNvSpPr/>
            <p:nvPr/>
          </p:nvSpPr>
          <p:spPr>
            <a:xfrm>
              <a:off x="8543067" y="3800153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4414D3C8-3B05-1016-2BF6-6FC3F06153DD}"/>
                </a:ext>
              </a:extLst>
            </p:cNvPr>
            <p:cNvSpPr/>
            <p:nvPr/>
          </p:nvSpPr>
          <p:spPr>
            <a:xfrm>
              <a:off x="2753708" y="3800153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ADA1ADF-04E5-536B-CBE7-2BF8DCBA6C9C}"/>
                </a:ext>
              </a:extLst>
            </p:cNvPr>
            <p:cNvGrpSpPr/>
            <p:nvPr/>
          </p:nvGrpSpPr>
          <p:grpSpPr>
            <a:xfrm>
              <a:off x="4379096" y="3854758"/>
              <a:ext cx="1258080" cy="695296"/>
              <a:chOff x="3511139" y="2895575"/>
              <a:chExt cx="1258080" cy="695296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3704A19C-C97C-AD55-16CC-5D8B8208B5D1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69529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Call Generator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6323A63C-544C-FF4D-58AE-5AFE2465D8CF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370990" y="2956916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6013EF5-6467-1CF7-768E-859FFDD36171}"/>
                </a:ext>
              </a:extLst>
            </p:cNvPr>
            <p:cNvCxnSpPr>
              <a:cxnSpLocks/>
              <a:stCxn id="5" idx="6"/>
              <a:endCxn id="6" idx="1"/>
            </p:cNvCxnSpPr>
            <p:nvPr/>
          </p:nvCxnSpPr>
          <p:spPr>
            <a:xfrm>
              <a:off x="3558214" y="4202406"/>
              <a:ext cx="82088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256CF50-B25D-E0BE-DF92-57D2CABDDD9C}"/>
                </a:ext>
              </a:extLst>
            </p:cNvPr>
            <p:cNvCxnSpPr>
              <a:cxnSpLocks/>
              <a:stCxn id="6" idx="0"/>
              <a:endCxn id="12" idx="0"/>
            </p:cNvCxnSpPr>
            <p:nvPr/>
          </p:nvCxnSpPr>
          <p:spPr>
            <a:xfrm rot="5400000" flipH="1" flipV="1">
              <a:off x="6047617" y="2815277"/>
              <a:ext cx="12700" cy="2078962"/>
            </a:xfrm>
            <a:prstGeom prst="curvedConnector3">
              <a:avLst>
                <a:gd name="adj1" fmla="val 4517882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C0740D9-0C88-683A-354E-98015132C3DF}"/>
                </a:ext>
              </a:extLst>
            </p:cNvPr>
            <p:cNvCxnSpPr>
              <a:cxnSpLocks/>
              <a:stCxn id="12" idx="3"/>
              <a:endCxn id="4" idx="2"/>
            </p:cNvCxnSpPr>
            <p:nvPr/>
          </p:nvCxnSpPr>
          <p:spPr>
            <a:xfrm>
              <a:off x="7716138" y="4202406"/>
              <a:ext cx="826929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3">
              <a:extLst>
                <a:ext uri="{FF2B5EF4-FFF2-40B4-BE49-F238E27FC236}">
                  <a16:creationId xmlns:a16="http://schemas.microsoft.com/office/drawing/2014/main" id="{7A0F055A-A8FF-BCC1-D0F1-4F6361652F5B}"/>
                </a:ext>
              </a:extLst>
            </p:cNvPr>
            <p:cNvCxnSpPr>
              <a:cxnSpLocks/>
              <a:stCxn id="12" idx="2"/>
              <a:endCxn id="6" idx="2"/>
            </p:cNvCxnSpPr>
            <p:nvPr/>
          </p:nvCxnSpPr>
          <p:spPr>
            <a:xfrm rot="5400000">
              <a:off x="6047617" y="3510573"/>
              <a:ext cx="12700" cy="2078962"/>
            </a:xfrm>
            <a:prstGeom prst="curvedConnector3">
              <a:avLst>
                <a:gd name="adj1" fmla="val 4231787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7F0DD8F-091E-9056-615F-38B67F9D3593}"/>
                </a:ext>
              </a:extLst>
            </p:cNvPr>
            <p:cNvGrpSpPr/>
            <p:nvPr/>
          </p:nvGrpSpPr>
          <p:grpSpPr>
            <a:xfrm>
              <a:off x="6458058" y="3854758"/>
              <a:ext cx="1258080" cy="695296"/>
              <a:chOff x="3511139" y="2895575"/>
              <a:chExt cx="1258080" cy="695296"/>
            </a:xfrm>
          </p:grpSpPr>
          <p:sp>
            <p:nvSpPr>
              <p:cNvPr id="12" name="Google Shape;887;p64">
                <a:extLst>
                  <a:ext uri="{FF2B5EF4-FFF2-40B4-BE49-F238E27FC236}">
                    <a16:creationId xmlns:a16="http://schemas.microsoft.com/office/drawing/2014/main" id="{05F28C4B-D9CE-89C0-CED7-72EDB13DD7BE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69529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Call Evaluator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4" name="Google Shape;4513;p256">
                <a:extLst>
                  <a:ext uri="{FF2B5EF4-FFF2-40B4-BE49-F238E27FC236}">
                    <a16:creationId xmlns:a16="http://schemas.microsoft.com/office/drawing/2014/main" id="{5C463ADA-6A3B-3897-A84E-046414070370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370990" y="2956916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4BBC1B-D24F-7742-41FD-894B0DDC2F94}"/>
                </a:ext>
              </a:extLst>
            </p:cNvPr>
            <p:cNvSpPr txBox="1"/>
            <p:nvPr/>
          </p:nvSpPr>
          <p:spPr>
            <a:xfrm>
              <a:off x="5652992" y="295508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pace Grotesk" pitchFamily="2" charset="0"/>
                  <a:cs typeface="Space Grotesk" pitchFamily="2" charset="0"/>
                </a:rPr>
                <a:t>Solution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0D25E00-F159-2613-136D-D3D7B61F3D0A}"/>
                </a:ext>
              </a:extLst>
            </p:cNvPr>
            <p:cNvSpPr txBox="1"/>
            <p:nvPr/>
          </p:nvSpPr>
          <p:spPr>
            <a:xfrm>
              <a:off x="5526622" y="5121153"/>
              <a:ext cx="11240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pace Grotesk" pitchFamily="2" charset="0"/>
                  <a:cs typeface="Space Grotesk" pitchFamily="2" charset="0"/>
                </a:rPr>
                <a:t>Rejected +</a:t>
              </a:r>
              <a:br>
                <a:rPr lang="en-US" dirty="0">
                  <a:latin typeface="Space Grotesk" pitchFamily="2" charset="0"/>
                  <a:cs typeface="Space Grotesk" pitchFamily="2" charset="0"/>
                </a:rPr>
              </a:br>
              <a:r>
                <a:rPr lang="en-US" dirty="0">
                  <a:latin typeface="Space Grotesk" pitchFamily="2" charset="0"/>
                  <a:cs typeface="Space Grotesk" pitchFamily="2" charset="0"/>
                </a:rPr>
                <a:t>Feedback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0193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10ADD-23D9-385A-8EC9-F114C5E3F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16739D-F59C-FD81-D98D-1B2CF6C3A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FFBE6680-707D-9D8D-651C-07494AED68C4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Autonomous Agent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4" name="Google Shape;883;p64">
            <a:extLst>
              <a:ext uri="{FF2B5EF4-FFF2-40B4-BE49-F238E27FC236}">
                <a16:creationId xmlns:a16="http://schemas.microsoft.com/office/drawing/2014/main" id="{76E854BD-ED99-B689-0125-DE183BF56A19}"/>
              </a:ext>
            </a:extLst>
          </p:cNvPr>
          <p:cNvSpPr/>
          <p:nvPr/>
        </p:nvSpPr>
        <p:spPr>
          <a:xfrm>
            <a:off x="5218241" y="4832738"/>
            <a:ext cx="804506" cy="804506"/>
          </a:xfrm>
          <a:prstGeom prst="ellipse">
            <a:avLst/>
          </a:prstGeom>
          <a:solidFill>
            <a:schemeClr val="accent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45700" rIns="360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Out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B042553-C0BC-86F1-5DD0-28C0CA8A1D9B}"/>
              </a:ext>
            </a:extLst>
          </p:cNvPr>
          <p:cNvCxnSpPr>
            <a:cxnSpLocks/>
            <a:stCxn id="43" idx="6"/>
            <a:endCxn id="16" idx="1"/>
          </p:cNvCxnSpPr>
          <p:nvPr/>
        </p:nvCxnSpPr>
        <p:spPr>
          <a:xfrm>
            <a:off x="4431151" y="3807486"/>
            <a:ext cx="850968" cy="3130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272F784-F4CE-E316-24D4-CE12990F4ADE}"/>
              </a:ext>
            </a:extLst>
          </p:cNvPr>
          <p:cNvCxnSpPr>
            <a:cxnSpLocks/>
            <a:stCxn id="16" idx="0"/>
            <a:endCxn id="19" idx="0"/>
          </p:cNvCxnSpPr>
          <p:nvPr/>
        </p:nvCxnSpPr>
        <p:spPr>
          <a:xfrm rot="5400000" flipH="1" flipV="1">
            <a:off x="6915961" y="2521583"/>
            <a:ext cx="12700" cy="2163594"/>
          </a:xfrm>
          <a:prstGeom prst="curvedConnector3">
            <a:avLst>
              <a:gd name="adj1" fmla="val 3945701"/>
            </a:avLst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23">
            <a:extLst>
              <a:ext uri="{FF2B5EF4-FFF2-40B4-BE49-F238E27FC236}">
                <a16:creationId xmlns:a16="http://schemas.microsoft.com/office/drawing/2014/main" id="{E1C9ED6F-A86F-0F4A-0B55-F2BACB55D3F6}"/>
              </a:ext>
            </a:extLst>
          </p:cNvPr>
          <p:cNvCxnSpPr>
            <a:cxnSpLocks/>
            <a:stCxn id="19" idx="2"/>
            <a:endCxn id="16" idx="2"/>
          </p:cNvCxnSpPr>
          <p:nvPr/>
        </p:nvCxnSpPr>
        <p:spPr>
          <a:xfrm rot="5400000">
            <a:off x="6915726" y="2935818"/>
            <a:ext cx="471" cy="2163594"/>
          </a:xfrm>
          <a:prstGeom prst="curvedConnector3">
            <a:avLst>
              <a:gd name="adj1" fmla="val 106491295"/>
            </a:avLst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1B33571-4F85-C039-EE3C-F8D83B6CACF8}"/>
              </a:ext>
            </a:extLst>
          </p:cNvPr>
          <p:cNvSpPr txBox="1"/>
          <p:nvPr/>
        </p:nvSpPr>
        <p:spPr>
          <a:xfrm>
            <a:off x="6595182" y="2760016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Space Grotesk" pitchFamily="2" charset="0"/>
                <a:cs typeface="Space Grotesk" pitchFamily="2" charset="0"/>
              </a:rPr>
              <a:t>Action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4F6C40-A9DA-2F95-B1FB-534BD34A7BA5}"/>
              </a:ext>
            </a:extLst>
          </p:cNvPr>
          <p:cNvSpPr txBox="1"/>
          <p:nvPr/>
        </p:nvSpPr>
        <p:spPr>
          <a:xfrm>
            <a:off x="6445211" y="4568963"/>
            <a:ext cx="1029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Space Grotesk" pitchFamily="2" charset="0"/>
                <a:cs typeface="Space Grotesk" pitchFamily="2" charset="0"/>
              </a:rPr>
              <a:t>Feedback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3939866-30E4-91A0-424B-6E8F55CFAE6A}"/>
              </a:ext>
            </a:extLst>
          </p:cNvPr>
          <p:cNvGrpSpPr/>
          <p:nvPr/>
        </p:nvGrpSpPr>
        <p:grpSpPr>
          <a:xfrm>
            <a:off x="5282119" y="3603380"/>
            <a:ext cx="1104090" cy="414471"/>
            <a:chOff x="4379096" y="3319256"/>
            <a:chExt cx="1135292" cy="414471"/>
          </a:xfrm>
        </p:grpSpPr>
        <p:sp>
          <p:nvSpPr>
            <p:cNvPr id="16" name="Google Shape;887;p64">
              <a:extLst>
                <a:ext uri="{FF2B5EF4-FFF2-40B4-BE49-F238E27FC236}">
                  <a16:creationId xmlns:a16="http://schemas.microsoft.com/office/drawing/2014/main" id="{6A4F192B-7E0D-AB81-95B9-22488946619B}"/>
                </a:ext>
              </a:extLst>
            </p:cNvPr>
            <p:cNvSpPr/>
            <p:nvPr/>
          </p:nvSpPr>
          <p:spPr>
            <a:xfrm>
              <a:off x="4379096" y="3319256"/>
              <a:ext cx="1135292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17" name="Google Shape;4513;p256">
              <a:extLst>
                <a:ext uri="{FF2B5EF4-FFF2-40B4-BE49-F238E27FC236}">
                  <a16:creationId xmlns:a16="http://schemas.microsoft.com/office/drawing/2014/main" id="{0E1D5A98-939B-46F1-4EAB-6C848C05CA4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085638" y="3362520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" name="Google Shape;4526;p256">
            <a:extLst>
              <a:ext uri="{FF2B5EF4-FFF2-40B4-BE49-F238E27FC236}">
                <a16:creationId xmlns:a16="http://schemas.microsoft.com/office/drawing/2014/main" id="{703448D1-6D70-AB5B-4A48-06B7137C9B41}"/>
              </a:ext>
            </a:extLst>
          </p:cNvPr>
          <p:cNvSpPr/>
          <p:nvPr/>
        </p:nvSpPr>
        <p:spPr>
          <a:xfrm>
            <a:off x="7321726" y="3603380"/>
            <a:ext cx="1352064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Environment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DE5DCF3-D9B5-52B3-BC97-51A7848CE35A}"/>
              </a:ext>
            </a:extLst>
          </p:cNvPr>
          <p:cNvCxnSpPr>
            <a:cxnSpLocks/>
            <a:stCxn id="4" idx="0"/>
          </p:cNvCxnSpPr>
          <p:nvPr/>
        </p:nvCxnSpPr>
        <p:spPr>
          <a:xfrm flipV="1">
            <a:off x="5620494" y="4017380"/>
            <a:ext cx="0" cy="815358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Google Shape;889;p64">
            <a:extLst>
              <a:ext uri="{FF2B5EF4-FFF2-40B4-BE49-F238E27FC236}">
                <a16:creationId xmlns:a16="http://schemas.microsoft.com/office/drawing/2014/main" id="{C1EA1411-0A72-F1D3-1EC8-2DEFD58477B2}"/>
              </a:ext>
            </a:extLst>
          </p:cNvPr>
          <p:cNvSpPr/>
          <p:nvPr/>
        </p:nvSpPr>
        <p:spPr>
          <a:xfrm>
            <a:off x="3626645" y="3405233"/>
            <a:ext cx="804506" cy="804506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In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</p:spTree>
    <p:extLst>
      <p:ext uri="{BB962C8B-B14F-4D97-AF65-F5344CB8AC3E}">
        <p14:creationId xmlns:p14="http://schemas.microsoft.com/office/powerpoint/2010/main" val="3073492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69065-30DB-4052-17D3-544FAEB3E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225514-A6FD-2641-CF26-D15C44A9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A2E2CC31-57C2-A9D9-D480-A36B50A28A3E}"/>
              </a:ext>
            </a:extLst>
          </p:cNvPr>
          <p:cNvSpPr/>
          <p:nvPr/>
        </p:nvSpPr>
        <p:spPr>
          <a:xfrm>
            <a:off x="3273442" y="1811045"/>
            <a:ext cx="5645117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Orchestrator Workers Pattern</a:t>
            </a:r>
            <a:b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</a:b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(Agent Mesh)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4" name="Google Shape;883;p64">
            <a:extLst>
              <a:ext uri="{FF2B5EF4-FFF2-40B4-BE49-F238E27FC236}">
                <a16:creationId xmlns:a16="http://schemas.microsoft.com/office/drawing/2014/main" id="{BDA73F78-1820-2D8C-8097-15EC19F51250}"/>
              </a:ext>
            </a:extLst>
          </p:cNvPr>
          <p:cNvSpPr/>
          <p:nvPr/>
        </p:nvSpPr>
        <p:spPr>
          <a:xfrm>
            <a:off x="9366109" y="3727196"/>
            <a:ext cx="804506" cy="804506"/>
          </a:xfrm>
          <a:prstGeom prst="ellipse">
            <a:avLst/>
          </a:prstGeom>
          <a:solidFill>
            <a:schemeClr val="accent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Out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5" name="Google Shape;889;p64">
            <a:extLst>
              <a:ext uri="{FF2B5EF4-FFF2-40B4-BE49-F238E27FC236}">
                <a16:creationId xmlns:a16="http://schemas.microsoft.com/office/drawing/2014/main" id="{20D0BCCA-DBDC-5D42-07EC-54DCD992043E}"/>
              </a:ext>
            </a:extLst>
          </p:cNvPr>
          <p:cNvSpPr/>
          <p:nvPr/>
        </p:nvSpPr>
        <p:spPr>
          <a:xfrm>
            <a:off x="2042990" y="3727196"/>
            <a:ext cx="804506" cy="804506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In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28B5B9-4BC1-B3B8-2F84-4A13E7F2250D}"/>
              </a:ext>
            </a:extLst>
          </p:cNvPr>
          <p:cNvGrpSpPr/>
          <p:nvPr/>
        </p:nvGrpSpPr>
        <p:grpSpPr>
          <a:xfrm>
            <a:off x="5471055" y="3173729"/>
            <a:ext cx="1258080" cy="414471"/>
            <a:chOff x="3511139" y="2895575"/>
            <a:chExt cx="1258080" cy="414471"/>
          </a:xfrm>
        </p:grpSpPr>
        <p:sp>
          <p:nvSpPr>
            <p:cNvPr id="6" name="Google Shape;887;p64">
              <a:extLst>
                <a:ext uri="{FF2B5EF4-FFF2-40B4-BE49-F238E27FC236}">
                  <a16:creationId xmlns:a16="http://schemas.microsoft.com/office/drawing/2014/main" id="{7787F1C7-63EA-B26D-0B18-03A30906B508}"/>
                </a:ext>
              </a:extLst>
            </p:cNvPr>
            <p:cNvSpPr/>
            <p:nvPr/>
          </p:nvSpPr>
          <p:spPr>
            <a:xfrm>
              <a:off x="3511139" y="2895575"/>
              <a:ext cx="1258080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1   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 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7" name="Google Shape;4513;p256">
              <a:extLst>
                <a:ext uri="{FF2B5EF4-FFF2-40B4-BE49-F238E27FC236}">
                  <a16:creationId xmlns:a16="http://schemas.microsoft.com/office/drawing/2014/main" id="{52985737-47CE-B790-8B3F-D50429AB39C3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0748" y="2939074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F5BB83E-E6BD-AB1B-2F73-5BDFDBF785FA}"/>
              </a:ext>
            </a:extLst>
          </p:cNvPr>
          <p:cNvCxnSpPr>
            <a:cxnSpLocks/>
            <a:stCxn id="22" idx="3"/>
            <a:endCxn id="15" idx="1"/>
          </p:cNvCxnSpPr>
          <p:nvPr/>
        </p:nvCxnSpPr>
        <p:spPr>
          <a:xfrm>
            <a:off x="4828600" y="4129449"/>
            <a:ext cx="642455" cy="2895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ED19F8-5E27-BC79-30C6-20AFAF6CA078}"/>
              </a:ext>
            </a:extLst>
          </p:cNvPr>
          <p:cNvGrpSpPr/>
          <p:nvPr/>
        </p:nvGrpSpPr>
        <p:grpSpPr>
          <a:xfrm>
            <a:off x="5471055" y="3925108"/>
            <a:ext cx="1258080" cy="414471"/>
            <a:chOff x="3511139" y="2895575"/>
            <a:chExt cx="1258080" cy="414471"/>
          </a:xfrm>
        </p:grpSpPr>
        <p:sp>
          <p:nvSpPr>
            <p:cNvPr id="15" name="Google Shape;887;p64">
              <a:extLst>
                <a:ext uri="{FF2B5EF4-FFF2-40B4-BE49-F238E27FC236}">
                  <a16:creationId xmlns:a16="http://schemas.microsoft.com/office/drawing/2014/main" id="{43706255-E851-C43F-2F1B-91C06156DDC2}"/>
                </a:ext>
              </a:extLst>
            </p:cNvPr>
            <p:cNvSpPr/>
            <p:nvPr/>
          </p:nvSpPr>
          <p:spPr>
            <a:xfrm>
              <a:off x="3511139" y="2895575"/>
              <a:ext cx="1258080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2   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 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16" name="Google Shape;4513;p256">
              <a:extLst>
                <a:ext uri="{FF2B5EF4-FFF2-40B4-BE49-F238E27FC236}">
                  <a16:creationId xmlns:a16="http://schemas.microsoft.com/office/drawing/2014/main" id="{416DD784-3C05-CF0A-72E9-A0172B9A87D7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0748" y="2939074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8D3D02-70B6-BCFC-C408-2AAE35A7A639}"/>
              </a:ext>
            </a:extLst>
          </p:cNvPr>
          <p:cNvGrpSpPr/>
          <p:nvPr/>
        </p:nvGrpSpPr>
        <p:grpSpPr>
          <a:xfrm>
            <a:off x="5467173" y="4676487"/>
            <a:ext cx="1258080" cy="414471"/>
            <a:chOff x="3511139" y="2895575"/>
            <a:chExt cx="1258080" cy="414471"/>
          </a:xfrm>
        </p:grpSpPr>
        <p:sp>
          <p:nvSpPr>
            <p:cNvPr id="19" name="Google Shape;887;p64">
              <a:extLst>
                <a:ext uri="{FF2B5EF4-FFF2-40B4-BE49-F238E27FC236}">
                  <a16:creationId xmlns:a16="http://schemas.microsoft.com/office/drawing/2014/main" id="{B09EE655-C76F-DFA3-70F2-E759544AECE9}"/>
                </a:ext>
              </a:extLst>
            </p:cNvPr>
            <p:cNvSpPr/>
            <p:nvPr/>
          </p:nvSpPr>
          <p:spPr>
            <a:xfrm>
              <a:off x="3511139" y="2895575"/>
              <a:ext cx="1258080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3   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 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21" name="Google Shape;4513;p256">
              <a:extLst>
                <a:ext uri="{FF2B5EF4-FFF2-40B4-BE49-F238E27FC236}">
                  <a16:creationId xmlns:a16="http://schemas.microsoft.com/office/drawing/2014/main" id="{88D32740-0ADA-63FF-8C28-38063DF900ED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0748" y="2939074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E06DB33-3112-D79A-93FE-047CEB23B239}"/>
              </a:ext>
            </a:extLst>
          </p:cNvPr>
          <p:cNvCxnSpPr>
            <a:cxnSpLocks/>
            <a:stCxn id="6" idx="3"/>
            <a:endCxn id="35" idx="0"/>
          </p:cNvCxnSpPr>
          <p:nvPr/>
        </p:nvCxnSpPr>
        <p:spPr>
          <a:xfrm>
            <a:off x="6729135" y="3380965"/>
            <a:ext cx="1318487" cy="541484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27">
            <a:extLst>
              <a:ext uri="{FF2B5EF4-FFF2-40B4-BE49-F238E27FC236}">
                <a16:creationId xmlns:a16="http://schemas.microsoft.com/office/drawing/2014/main" id="{FB58761A-8C0E-3260-DBB4-82955811FB78}"/>
              </a:ext>
            </a:extLst>
          </p:cNvPr>
          <p:cNvCxnSpPr>
            <a:cxnSpLocks/>
            <a:stCxn id="19" idx="3"/>
            <a:endCxn id="35" idx="2"/>
          </p:cNvCxnSpPr>
          <p:nvPr/>
        </p:nvCxnSpPr>
        <p:spPr>
          <a:xfrm flipV="1">
            <a:off x="6725253" y="4336449"/>
            <a:ext cx="1322369" cy="547274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1DEC7C1-C221-4016-6AC8-C2BCD22646F5}"/>
              </a:ext>
            </a:extLst>
          </p:cNvPr>
          <p:cNvCxnSpPr>
            <a:cxnSpLocks/>
            <a:stCxn id="35" idx="3"/>
            <a:endCxn id="4" idx="2"/>
          </p:cNvCxnSpPr>
          <p:nvPr/>
        </p:nvCxnSpPr>
        <p:spPr>
          <a:xfrm>
            <a:off x="8723654" y="4129449"/>
            <a:ext cx="642455" cy="0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8BE5FC0-25B7-27EB-D9BD-25CB4B5C2078}"/>
              </a:ext>
            </a:extLst>
          </p:cNvPr>
          <p:cNvCxnSpPr>
            <a:cxnSpLocks/>
            <a:stCxn id="22" idx="0"/>
            <a:endCxn id="6" idx="1"/>
          </p:cNvCxnSpPr>
          <p:nvPr/>
        </p:nvCxnSpPr>
        <p:spPr>
          <a:xfrm rot="5400000" flipH="1" flipV="1">
            <a:off x="4541069" y="2992464"/>
            <a:ext cx="541484" cy="1318487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23">
            <a:extLst>
              <a:ext uri="{FF2B5EF4-FFF2-40B4-BE49-F238E27FC236}">
                <a16:creationId xmlns:a16="http://schemas.microsoft.com/office/drawing/2014/main" id="{A26DA830-72EC-559D-B03C-447C77F3DE26}"/>
              </a:ext>
            </a:extLst>
          </p:cNvPr>
          <p:cNvCxnSpPr>
            <a:cxnSpLocks/>
            <a:stCxn id="22" idx="2"/>
            <a:endCxn id="19" idx="1"/>
          </p:cNvCxnSpPr>
          <p:nvPr/>
        </p:nvCxnSpPr>
        <p:spPr>
          <a:xfrm rot="16200000" flipH="1">
            <a:off x="4536233" y="3952783"/>
            <a:ext cx="547274" cy="1314605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Google Shape;4526;p256">
            <a:extLst>
              <a:ext uri="{FF2B5EF4-FFF2-40B4-BE49-F238E27FC236}">
                <a16:creationId xmlns:a16="http://schemas.microsoft.com/office/drawing/2014/main" id="{7C50069A-894B-2191-EE2D-2C34693C7F68}"/>
              </a:ext>
            </a:extLst>
          </p:cNvPr>
          <p:cNvSpPr/>
          <p:nvPr/>
        </p:nvSpPr>
        <p:spPr>
          <a:xfrm>
            <a:off x="7371590" y="3922449"/>
            <a:ext cx="1352064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Synthesizer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098D0F4-DC73-9B70-10DF-EACBD1813636}"/>
              </a:ext>
            </a:extLst>
          </p:cNvPr>
          <p:cNvCxnSpPr>
            <a:cxnSpLocks/>
            <a:stCxn id="15" idx="3"/>
            <a:endCxn id="35" idx="1"/>
          </p:cNvCxnSpPr>
          <p:nvPr/>
        </p:nvCxnSpPr>
        <p:spPr>
          <a:xfrm flipV="1">
            <a:off x="6729135" y="4129449"/>
            <a:ext cx="642455" cy="2895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4526;p256">
            <a:extLst>
              <a:ext uri="{FF2B5EF4-FFF2-40B4-BE49-F238E27FC236}">
                <a16:creationId xmlns:a16="http://schemas.microsoft.com/office/drawing/2014/main" id="{575D8B88-FB96-1884-A9AA-F4F5F3C802CD}"/>
              </a:ext>
            </a:extLst>
          </p:cNvPr>
          <p:cNvSpPr/>
          <p:nvPr/>
        </p:nvSpPr>
        <p:spPr>
          <a:xfrm>
            <a:off x="3476536" y="3922449"/>
            <a:ext cx="1352064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Orchestrator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780A2CE-B619-501D-FABF-FF9F18FB4593}"/>
              </a:ext>
            </a:extLst>
          </p:cNvPr>
          <p:cNvCxnSpPr>
            <a:cxnSpLocks/>
            <a:stCxn id="5" idx="6"/>
            <a:endCxn id="22" idx="1"/>
          </p:cNvCxnSpPr>
          <p:nvPr/>
        </p:nvCxnSpPr>
        <p:spPr>
          <a:xfrm>
            <a:off x="2847496" y="4129449"/>
            <a:ext cx="629040" cy="0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544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5431529-41A5-933D-060C-2299CCD7C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>
            <a:extLst>
              <a:ext uri="{FF2B5EF4-FFF2-40B4-BE49-F238E27FC236}">
                <a16:creationId xmlns:a16="http://schemas.microsoft.com/office/drawing/2014/main" id="{FC53BBC6-4E66-8EA3-CA00-6E5E452589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What are AI agents?</a:t>
            </a: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954CD6-BE0F-FEB0-44CB-F1E0D288B449}"/>
              </a:ext>
            </a:extLst>
          </p:cNvPr>
          <p:cNvSpPr txBox="1"/>
          <p:nvPr/>
        </p:nvSpPr>
        <p:spPr>
          <a:xfrm>
            <a:off x="679938" y="2572619"/>
            <a:ext cx="10832123" cy="1964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</a:rPr>
              <a:t>“AI agents are systems where large language models (LLMs) dynamically direct their own processes and tool usage, maintaining control over how they accomplish tasks”</a:t>
            </a:r>
            <a:endParaRPr lang="en-NL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60A30D-738E-D15D-3AEE-69948BCD27AC}"/>
              </a:ext>
            </a:extLst>
          </p:cNvPr>
          <p:cNvSpPr txBox="1"/>
          <p:nvPr/>
        </p:nvSpPr>
        <p:spPr>
          <a:xfrm>
            <a:off x="1146907" y="6272810"/>
            <a:ext cx="9898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en-US" sz="1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Anthropic - Building Effective Agents - </a:t>
            </a:r>
            <a:r>
              <a:rPr lang="en-US" sz="1400" b="0" i="0" u="sng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  <a:hlinkClick r:id="rId3"/>
              </a:rPr>
              <a:t>https://www.anthropic.com/engineering/building-effective-agents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 </a:t>
            </a:r>
            <a:endParaRPr lang="en-US" b="0" dirty="0"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6972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590AED-0DC5-A03D-8F3B-612350B88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50" y="3789690"/>
            <a:ext cx="11820099" cy="924588"/>
          </a:xfrm>
        </p:spPr>
        <p:txBody>
          <a:bodyPr/>
          <a:lstStyle/>
          <a:p>
            <a:r>
              <a:rPr lang="en-US" dirty="0"/>
              <a:t>Dapr Agent </a:t>
            </a:r>
            <a:r>
              <a:rPr lang="en-US" dirty="0" err="1"/>
              <a:t>Quickstarts</a:t>
            </a:r>
            <a:endParaRPr lang="en-N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CAC9A4-06A5-8427-AC48-A798A4267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999" y="1742357"/>
            <a:ext cx="1980000" cy="1980000"/>
          </a:xfrm>
          <a:prstGeom prst="rect">
            <a:avLst/>
          </a:prstGeom>
        </p:spPr>
      </p:pic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8CC5B46C-EC81-45D3-1711-18F2BA3CE744}"/>
              </a:ext>
            </a:extLst>
          </p:cNvPr>
          <p:cNvSpPr txBox="1"/>
          <p:nvPr/>
        </p:nvSpPr>
        <p:spPr>
          <a:xfrm>
            <a:off x="3047594" y="6023176"/>
            <a:ext cx="6096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sz="1600" dirty="0">
                <a:solidFill>
                  <a:schemeClr val="bg1"/>
                </a:solidFill>
                <a:latin typeface="Space Grotesk" pitchFamily="2" charset="0"/>
                <a:cs typeface="Space Grotesk" pitchFamily="2" charset="0"/>
              </a:rPr>
              <a:t>https://github.com/dapr/dapr-agents/tree/main/quickstarts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72"/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Resources</a:t>
            </a:r>
            <a:endParaRPr dirty="0"/>
          </a:p>
        </p:txBody>
      </p:sp>
      <p:pic>
        <p:nvPicPr>
          <p:cNvPr id="1720" name="Google Shape;1720;p72" descr="A qr code with a white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5139" y="1294799"/>
            <a:ext cx="4462510" cy="4462510"/>
          </a:xfrm>
          <a:prstGeom prst="rect">
            <a:avLst/>
          </a:prstGeom>
          <a:noFill/>
          <a:ln>
            <a:noFill/>
          </a:ln>
        </p:spPr>
      </p:pic>
      <p:sp>
        <p:nvSpPr>
          <p:cNvPr id="1721" name="Google Shape;1721;p72">
            <a:hlinkClick r:id="rId4"/>
          </p:cNvPr>
          <p:cNvSpPr txBox="1"/>
          <p:nvPr/>
        </p:nvSpPr>
        <p:spPr>
          <a:xfrm>
            <a:off x="8354770" y="5464921"/>
            <a:ext cx="156324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dapr.io</a:t>
            </a:r>
            <a:endParaRPr sz="3200" b="0" i="0" u="none" strike="noStrike" cap="non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FEE56B5-9DBD-8875-B056-6D7FF8D1BB92}"/>
              </a:ext>
            </a:extLst>
          </p:cNvPr>
          <p:cNvGrpSpPr/>
          <p:nvPr/>
        </p:nvGrpSpPr>
        <p:grpSpPr>
          <a:xfrm>
            <a:off x="716686" y="1459041"/>
            <a:ext cx="5869534" cy="4842621"/>
            <a:chOff x="782726" y="1606361"/>
            <a:chExt cx="5869534" cy="4842621"/>
          </a:xfrm>
        </p:grpSpPr>
        <p:pic>
          <p:nvPicPr>
            <p:cNvPr id="1710" name="Google Shape;1710;p7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8351" y="4306129"/>
              <a:ext cx="540000" cy="408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1" name="Google Shape;1711;p7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82726" y="3358398"/>
              <a:ext cx="551250" cy="5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2" name="Google Shape;1712;p7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24351" y="5122049"/>
              <a:ext cx="468000" cy="422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3" name="Google Shape;1713;p7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88351" y="2577810"/>
              <a:ext cx="540000" cy="372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4" name="Google Shape;1714;p72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88351" y="1630079"/>
              <a:ext cx="540000" cy="5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15" name="Google Shape;1715;p72">
              <a:hlinkClick r:id="rId4"/>
            </p:cNvPr>
            <p:cNvSpPr txBox="1"/>
            <p:nvPr/>
          </p:nvSpPr>
          <p:spPr>
            <a:xfrm>
              <a:off x="1911860" y="1606361"/>
              <a:ext cx="1563248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dapr.io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6" name="Google Shape;1716;p72">
              <a:hlinkClick r:id="rId10"/>
            </p:cNvPr>
            <p:cNvSpPr txBox="1"/>
            <p:nvPr/>
          </p:nvSpPr>
          <p:spPr>
            <a:xfrm>
              <a:off x="1911860" y="2471850"/>
              <a:ext cx="4160113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bit.ly/</a:t>
              </a:r>
              <a:r>
                <a:rPr lang="en-US" sz="3200" b="0" i="0" u="none" strike="noStrike" cap="none" dirty="0" err="1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dapr-youtube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7" name="Google Shape;1717;p72">
              <a:hlinkClick r:id="rId11"/>
            </p:cNvPr>
            <p:cNvSpPr txBox="1"/>
            <p:nvPr/>
          </p:nvSpPr>
          <p:spPr>
            <a:xfrm>
              <a:off x="1911860" y="3336010"/>
              <a:ext cx="47404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bit.ly/dapr-quickstarts</a:t>
              </a:r>
              <a:endParaRPr sz="3200" b="0" i="0" u="none" strike="noStrike" cap="none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8" name="Google Shape;1718;p72">
              <a:hlinkClick r:id="rId12"/>
            </p:cNvPr>
            <p:cNvSpPr txBox="1"/>
            <p:nvPr/>
          </p:nvSpPr>
          <p:spPr>
            <a:xfrm>
              <a:off x="1911860" y="4217835"/>
              <a:ext cx="395492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bit.ly/dapr-discord</a:t>
              </a:r>
              <a:endParaRPr sz="3200" b="0" i="0" u="none" strike="noStrike" cap="none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9" name="Google Shape;1719;p72">
              <a:hlinkClick r:id="rId13"/>
            </p:cNvPr>
            <p:cNvSpPr txBox="1"/>
            <p:nvPr/>
          </p:nvSpPr>
          <p:spPr>
            <a:xfrm>
              <a:off x="1911860" y="5041041"/>
              <a:ext cx="22557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@daprdev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2" name="Google Shape;1719;p72">
              <a:hlinkClick r:id="rId13"/>
              <a:extLst>
                <a:ext uri="{FF2B5EF4-FFF2-40B4-BE49-F238E27FC236}">
                  <a16:creationId xmlns:a16="http://schemas.microsoft.com/office/drawing/2014/main" id="{6798C983-BA64-6365-0321-77DA6B13F026}"/>
                </a:ext>
              </a:extLst>
            </p:cNvPr>
            <p:cNvSpPr txBox="1"/>
            <p:nvPr/>
          </p:nvSpPr>
          <p:spPr>
            <a:xfrm>
              <a:off x="1911860" y="5864247"/>
              <a:ext cx="4697220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@daprdev.bsky.social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347744A7-FAB9-832C-E383-A95E5EC28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24351" y="5922614"/>
              <a:ext cx="529811" cy="468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6" name="Google Shape;1726;p73" descr="A qr code with a white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0720" y="1296609"/>
            <a:ext cx="4464000" cy="446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7" name="Google Shape;1727;p73"/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Claim the Dapr Community Supporter badge!</a:t>
            </a:r>
            <a:endParaRPr/>
          </a:p>
        </p:txBody>
      </p:sp>
      <p:sp>
        <p:nvSpPr>
          <p:cNvPr id="1728" name="Google Shape;1728;p73">
            <a:hlinkClick r:id="rId4"/>
          </p:cNvPr>
          <p:cNvSpPr txBox="1"/>
          <p:nvPr/>
        </p:nvSpPr>
        <p:spPr>
          <a:xfrm>
            <a:off x="6583830" y="5659216"/>
            <a:ext cx="50977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bit.ly/</a:t>
            </a:r>
            <a:r>
              <a:rPr lang="en-US" sz="3600" b="0" i="0" u="none" strike="noStrike" cap="none" dirty="0" err="1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</a:t>
            </a: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-supporter</a:t>
            </a:r>
            <a:endParaRPr sz="1400" b="0" i="0" u="none" strike="noStrike" cap="none" dirty="0">
              <a:solidFill>
                <a:srgbClr val="000000"/>
              </a:solidFill>
              <a:latin typeface="Space Grotesk" pitchFamily="2" charset="0"/>
              <a:cs typeface="Space Grotesk" pitchFamily="2" charset="0"/>
              <a:sym typeface="Arial"/>
            </a:endParaRPr>
          </a:p>
        </p:txBody>
      </p:sp>
      <p:pic>
        <p:nvPicPr>
          <p:cNvPr id="1729" name="Google Shape;1729;p73" descr="A hexagon with a cartoon face and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88000" y="1438277"/>
            <a:ext cx="4319999" cy="431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pace Grotesk Medium"/>
              <a:buNone/>
            </a:pPr>
            <a:r>
              <a:rPr lang="en-US" dirty="0"/>
              <a:t>Dapr Agents presentation assets</a:t>
            </a:r>
            <a:endParaRPr dirty="0"/>
          </a:p>
        </p:txBody>
      </p:sp>
      <p:sp>
        <p:nvSpPr>
          <p:cNvPr id="1735" name="Google Shape;173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Source</a:t>
            </a:r>
            <a:endParaRPr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Google Shape;1740;p118"/>
          <p:cNvSpPr txBox="1"/>
          <p:nvPr/>
        </p:nvSpPr>
        <p:spPr>
          <a:xfrm>
            <a:off x="197708" y="290384"/>
            <a:ext cx="319670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Fonts</a:t>
            </a:r>
            <a:endParaRPr sz="3200" b="1" i="0" u="none" strike="noStrike" cap="none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741" name="Google Shape;1741;p118">
            <a:hlinkClick r:id="rId3"/>
          </p:cNvPr>
          <p:cNvSpPr txBox="1"/>
          <p:nvPr/>
        </p:nvSpPr>
        <p:spPr>
          <a:xfrm>
            <a:off x="3828655" y="2100395"/>
            <a:ext cx="440746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https://fonts.google.com/specimen/Space+Grotesk</a:t>
            </a: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pic>
        <p:nvPicPr>
          <p:cNvPr id="1742" name="Google Shape;1742;p1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86853" y="1353897"/>
            <a:ext cx="2651286" cy="180077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43" name="Google Shape;1743;p118"/>
          <p:cNvSpPr txBox="1"/>
          <p:nvPr/>
        </p:nvSpPr>
        <p:spPr>
          <a:xfrm>
            <a:off x="514394" y="1684898"/>
            <a:ext cx="312938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Space Grotesk</a:t>
            </a:r>
            <a:endParaRPr dirty="0">
              <a:latin typeface="Space Grotesk" pitchFamily="2" charset="0"/>
              <a:cs typeface="Space Grotesk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for all regular texts </a:t>
            </a:r>
            <a:endParaRPr dirty="0">
              <a:latin typeface="Space Grotesk" pitchFamily="2" charset="0"/>
              <a:cs typeface="Space Grotesk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and labels</a:t>
            </a:r>
            <a:endParaRPr sz="24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744" name="Google Shape;1744;p118"/>
          <p:cNvSpPr txBox="1"/>
          <p:nvPr/>
        </p:nvSpPr>
        <p:spPr>
          <a:xfrm>
            <a:off x="638856" y="3994165"/>
            <a:ext cx="295683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 err="1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CaskadiaCove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 Nerd Font for code / HTTP endpoints</a:t>
            </a:r>
            <a:endParaRPr sz="2000" b="0" i="0" u="none" strike="noStrike" cap="none" dirty="0">
              <a:solidFill>
                <a:srgbClr val="000000"/>
              </a:solidFill>
              <a:latin typeface="Space Grotesk" pitchFamily="2" charset="0"/>
              <a:cs typeface="Space Grotesk" pitchFamily="2" charset="0"/>
              <a:sym typeface="Arial"/>
            </a:endParaRPr>
          </a:p>
        </p:txBody>
      </p:sp>
      <p:sp>
        <p:nvSpPr>
          <p:cNvPr id="1745" name="Google Shape;1745;p118">
            <a:hlinkClick r:id="rId5"/>
          </p:cNvPr>
          <p:cNvSpPr txBox="1"/>
          <p:nvPr/>
        </p:nvSpPr>
        <p:spPr>
          <a:xfrm>
            <a:off x="3828655" y="3994165"/>
            <a:ext cx="432523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https://github.com/ryanoasis/nerd-fonts/releases/download/v3.0.2/CascadiaCode.zip</a:t>
            </a: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46" name="Google Shape;1746;p118">
            <a:hlinkClick r:id="rId6"/>
          </p:cNvPr>
          <p:cNvSpPr txBox="1"/>
          <p:nvPr/>
        </p:nvSpPr>
        <p:spPr>
          <a:xfrm>
            <a:off x="3828655" y="4674684"/>
            <a:ext cx="37493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https://www.nerdfonts.com/font-downloads</a:t>
            </a: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pic>
        <p:nvPicPr>
          <p:cNvPr id="1747" name="Google Shape;1747;p1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86853" y="3834099"/>
            <a:ext cx="3529278" cy="133579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119"/>
          <p:cNvSpPr txBox="1"/>
          <p:nvPr/>
        </p:nvSpPr>
        <p:spPr>
          <a:xfrm>
            <a:off x="197708" y="290384"/>
            <a:ext cx="319670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Colors</a:t>
            </a:r>
            <a:endParaRPr sz="3200" b="1" i="0" u="none" strike="noStrike" cap="none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id="1753" name="Google Shape;1753;p119" descr="A group of squares with different colo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08192" y="2133533"/>
            <a:ext cx="7125066" cy="2590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1F0CAB5-F2EA-5ABC-CA3D-0DD694232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95081" y="3551609"/>
            <a:ext cx="1440000" cy="1440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878F3CD-F28A-D2ED-B679-2AD4448CB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51851" y="3551609"/>
            <a:ext cx="1440000" cy="14400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7176D02-C5B8-41AC-6EA2-253CD6347E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80671" y="3551609"/>
            <a:ext cx="1440000" cy="14400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5A87DB9-9DB6-6E07-0F60-7B2CBC12C7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7441" y="3551609"/>
            <a:ext cx="1440000" cy="14400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D68E18E-3972-6046-D409-8D4666C4C0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66261" y="3551609"/>
            <a:ext cx="1440000" cy="1440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76C05AA-4880-44BA-7F64-43CA64FA2E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97441" y="5438192"/>
            <a:ext cx="720000" cy="720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2FF13C8-742D-C108-45D3-E7AF93B55B0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11851" y="5438192"/>
            <a:ext cx="720000" cy="720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2EF5400-F5E6-AA91-3F2B-F2336A7781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26261" y="5438192"/>
            <a:ext cx="720000" cy="720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9BBC71E-0701-A39C-63F2-72815A4693E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40671" y="5438192"/>
            <a:ext cx="720000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F3A6429-21D8-0A28-EBDE-890D3A099BD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55081" y="5438192"/>
            <a:ext cx="720000" cy="7200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FD46131C-BBA2-67A0-3497-3AADC9BEC88B}"/>
              </a:ext>
            </a:extLst>
          </p:cNvPr>
          <p:cNvGrpSpPr/>
          <p:nvPr/>
        </p:nvGrpSpPr>
        <p:grpSpPr>
          <a:xfrm>
            <a:off x="837441" y="498443"/>
            <a:ext cx="1440000" cy="1440000"/>
            <a:chOff x="837441" y="498443"/>
            <a:chExt cx="1440000" cy="1440000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DEEFA7A-AAD1-FBD0-82E9-FF53793ED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37441" y="498443"/>
              <a:ext cx="1440000" cy="144000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2D569FFB-C778-13E5-93D8-16DA3480C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97441" y="721595"/>
              <a:ext cx="720000" cy="7200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EB96274-3146-6AE4-C155-BDD5D14A2963}"/>
                </a:ext>
              </a:extLst>
            </p:cNvPr>
            <p:cNvSpPr txBox="1"/>
            <p:nvPr/>
          </p:nvSpPr>
          <p:spPr>
            <a:xfrm>
              <a:off x="1241489" y="141628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F61F09-59E1-2AAA-98E9-ED9F120CEE0D}"/>
              </a:ext>
            </a:extLst>
          </p:cNvPr>
          <p:cNvGrpSpPr/>
          <p:nvPr/>
        </p:nvGrpSpPr>
        <p:grpSpPr>
          <a:xfrm>
            <a:off x="3151851" y="498443"/>
            <a:ext cx="1440000" cy="1440000"/>
            <a:chOff x="3151851" y="498443"/>
            <a:chExt cx="1440000" cy="1440000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5D037B6F-8C41-3DF4-E5B6-F4EE1C5C8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151851" y="498443"/>
              <a:ext cx="1440000" cy="1440000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1690A07E-C0CF-B68E-CFAE-03BCD22DE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511851" y="721595"/>
              <a:ext cx="720000" cy="72000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F61299C-4FB8-6F3F-33D0-A13E5A5737D1}"/>
                </a:ext>
              </a:extLst>
            </p:cNvPr>
            <p:cNvSpPr txBox="1"/>
            <p:nvPr/>
          </p:nvSpPr>
          <p:spPr>
            <a:xfrm>
              <a:off x="355750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9136176-00BF-F00E-764E-ADD0C66CB381}"/>
              </a:ext>
            </a:extLst>
          </p:cNvPr>
          <p:cNvGrpSpPr/>
          <p:nvPr/>
        </p:nvGrpSpPr>
        <p:grpSpPr>
          <a:xfrm>
            <a:off x="5466261" y="498443"/>
            <a:ext cx="1440000" cy="1440000"/>
            <a:chOff x="5466261" y="498443"/>
            <a:chExt cx="1440000" cy="1440000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5A02132A-61EB-7F6C-3BD9-FD8CC163D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466261" y="498443"/>
              <a:ext cx="1440000" cy="1440000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F1E12555-39CA-FAB7-DB33-B4603485F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826261" y="721595"/>
              <a:ext cx="720000" cy="7200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3151B6-7A27-18B2-6C90-697BCE4F1064}"/>
                </a:ext>
              </a:extLst>
            </p:cNvPr>
            <p:cNvSpPr txBox="1"/>
            <p:nvPr/>
          </p:nvSpPr>
          <p:spPr>
            <a:xfrm>
              <a:off x="587191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B9B441C-DD66-35BC-49B9-09DE07F77AC9}"/>
              </a:ext>
            </a:extLst>
          </p:cNvPr>
          <p:cNvGrpSpPr/>
          <p:nvPr/>
        </p:nvGrpSpPr>
        <p:grpSpPr>
          <a:xfrm>
            <a:off x="7780671" y="498443"/>
            <a:ext cx="1440000" cy="1440000"/>
            <a:chOff x="7780671" y="498443"/>
            <a:chExt cx="1440000" cy="1440000"/>
          </a:xfrm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63D0961E-2EBA-30AA-E82A-BDBA4AF8A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780671" y="498443"/>
              <a:ext cx="1440000" cy="1440000"/>
            </a:xfrm>
            <a:prstGeom prst="rect">
              <a:avLst/>
            </a:prstGeom>
          </p:spPr>
        </p:pic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9FADA9B-AC16-4BC0-B355-071C64AF728D}"/>
                </a:ext>
              </a:extLst>
            </p:cNvPr>
            <p:cNvGrpSpPr/>
            <p:nvPr/>
          </p:nvGrpSpPr>
          <p:grpSpPr>
            <a:xfrm>
              <a:off x="8140671" y="721595"/>
              <a:ext cx="720000" cy="968423"/>
              <a:chOff x="8140671" y="721595"/>
              <a:chExt cx="720000" cy="968423"/>
            </a:xfrm>
          </p:grpSpPr>
          <p:pic>
            <p:nvPicPr>
              <p:cNvPr id="35" name="Graphic 34">
                <a:extLst>
                  <a:ext uri="{FF2B5EF4-FFF2-40B4-BE49-F238E27FC236}">
                    <a16:creationId xmlns:a16="http://schemas.microsoft.com/office/drawing/2014/main" id="{6B82C658-F442-14D4-4FE8-D0258436E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8140671" y="721595"/>
                <a:ext cx="720000" cy="72000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30C57C5-0B89-2721-60BD-793DEA2BC75E}"/>
                  </a:ext>
                </a:extLst>
              </p:cNvPr>
              <p:cNvSpPr txBox="1"/>
              <p:nvPr/>
            </p:nvSpPr>
            <p:spPr>
              <a:xfrm>
                <a:off x="8186322" y="1413019"/>
                <a:ext cx="6286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Space Grotesk" pitchFamily="2" charset="0"/>
                    <a:cs typeface="Space Grotesk" pitchFamily="2" charset="0"/>
                  </a:rPr>
                  <a:t>agent</a:t>
                </a:r>
                <a:endParaRPr lang="en-NL" sz="1200" dirty="0">
                  <a:latin typeface="Space Grotesk" pitchFamily="2" charset="0"/>
                  <a:cs typeface="Space Grotesk" pitchFamily="2" charset="0"/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6ECC-D919-7336-8CF7-8D2D1CCD4669}"/>
              </a:ext>
            </a:extLst>
          </p:cNvPr>
          <p:cNvGrpSpPr/>
          <p:nvPr/>
        </p:nvGrpSpPr>
        <p:grpSpPr>
          <a:xfrm>
            <a:off x="10095081" y="498443"/>
            <a:ext cx="1440000" cy="1440000"/>
            <a:chOff x="10095081" y="498443"/>
            <a:chExt cx="1440000" cy="1440000"/>
          </a:xfrm>
        </p:grpSpPr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E20C9136-320B-461B-9819-8D3BB34DA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95081" y="498443"/>
              <a:ext cx="1440000" cy="1440000"/>
            </a:xfrm>
            <a:prstGeom prst="rect">
              <a:avLst/>
            </a:prstGeom>
          </p:spPr>
        </p:pic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8A2D71A2-48B4-B89A-7B13-256FE1C0C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0455081" y="721595"/>
              <a:ext cx="720000" cy="72000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ACA0EB-3B47-6DDC-5812-3C2ACE8026F2}"/>
                </a:ext>
              </a:extLst>
            </p:cNvPr>
            <p:cNvSpPr txBox="1"/>
            <p:nvPr/>
          </p:nvSpPr>
          <p:spPr>
            <a:xfrm>
              <a:off x="10500732" y="1413018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095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D29BE16E-46A4-DD8E-D673-B9DEC9D08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>
            <a:extLst>
              <a:ext uri="{FF2B5EF4-FFF2-40B4-BE49-F238E27FC236}">
                <a16:creationId xmlns:a16="http://schemas.microsoft.com/office/drawing/2014/main" id="{7E7C3280-4B08-C0C2-38A2-4FF110CA06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Why are AI agents useful?</a:t>
            </a: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4786E6-2C22-A2E1-DDB2-B294DDC7499C}"/>
              </a:ext>
            </a:extLst>
          </p:cNvPr>
          <p:cNvSpPr txBox="1"/>
          <p:nvPr/>
        </p:nvSpPr>
        <p:spPr>
          <a:xfrm>
            <a:off x="961293" y="2580434"/>
            <a:ext cx="10300676" cy="1968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“</a:t>
            </a:r>
            <a:r>
              <a:rPr lang="en-US" sz="2800" dirty="0">
                <a:latin typeface="Space Grotesk" pitchFamily="2" charset="0"/>
                <a:cs typeface="Space Grotesk" pitchFamily="2" charset="0"/>
              </a:rPr>
              <a:t>Instead of simply asking questions and expecting answers, agentic AI can be given projects and </a:t>
            </a:r>
            <a:br>
              <a:rPr lang="en-US" sz="2800" dirty="0">
                <a:latin typeface="Space Grotesk" pitchFamily="2" charset="0"/>
                <a:cs typeface="Space Grotesk" pitchFamily="2" charset="0"/>
              </a:rPr>
            </a:br>
            <a:r>
              <a:rPr lang="en-US" sz="2800" dirty="0">
                <a:latin typeface="Space Grotesk" pitchFamily="2" charset="0"/>
                <a:cs typeface="Space Grotesk" pitchFamily="2" charset="0"/>
              </a:rPr>
              <a:t>produce its own solutions</a:t>
            </a:r>
            <a:r>
              <a:rPr lang="en-US" sz="2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”</a:t>
            </a:r>
            <a:endParaRPr lang="en-NL" sz="2800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4CD9D2-86AD-383A-EBFA-7A09FB7D4B51}"/>
              </a:ext>
            </a:extLst>
          </p:cNvPr>
          <p:cNvSpPr txBox="1"/>
          <p:nvPr/>
        </p:nvSpPr>
        <p:spPr>
          <a:xfrm>
            <a:off x="2942051" y="6253803"/>
            <a:ext cx="60970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Stefan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Leichenauer</a:t>
            </a:r>
            <a:r>
              <a:rPr lang="en-US" b="0" i="0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, VP engineering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SandboxAQ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42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1AAB92-8BDB-56B1-1766-36D99FA0F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Must have capabilities of an agentic framework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492CBA-46FD-6E30-D69D-2267C3E3B506}"/>
              </a:ext>
            </a:extLst>
          </p:cNvPr>
          <p:cNvSpPr txBox="1"/>
          <p:nvPr/>
        </p:nvSpPr>
        <p:spPr>
          <a:xfrm>
            <a:off x="874722" y="1697017"/>
            <a:ext cx="2313454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Instructions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User prompt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Role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Goals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System prompt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Temperature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AE6A07-8B84-F05B-9E22-6A79148B0780}"/>
              </a:ext>
            </a:extLst>
          </p:cNvPr>
          <p:cNvSpPr txBox="1"/>
          <p:nvPr/>
        </p:nvSpPr>
        <p:spPr>
          <a:xfrm>
            <a:off x="4585554" y="1697016"/>
            <a:ext cx="224131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Tools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Function calls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MCP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A2A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Code execution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4339C6-C91B-9616-3E21-318B12D23506}"/>
              </a:ext>
            </a:extLst>
          </p:cNvPr>
          <p:cNvSpPr txBox="1"/>
          <p:nvPr/>
        </p:nvSpPr>
        <p:spPr>
          <a:xfrm>
            <a:off x="2790653" y="4304028"/>
            <a:ext cx="274626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Memory Types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Short term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Long term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Contextual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User preferences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591180-9434-0A1B-07AA-84B2D52740B9}"/>
              </a:ext>
            </a:extLst>
          </p:cNvPr>
          <p:cNvSpPr txBox="1"/>
          <p:nvPr/>
        </p:nvSpPr>
        <p:spPr>
          <a:xfrm>
            <a:off x="8200005" y="1697016"/>
            <a:ext cx="281038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Models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SaaS/Self-hosted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Open/Closed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Text/Multimodal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Single-pass/Thinking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EBF0DD-A49D-2313-7AA5-B07E30BE7B82}"/>
              </a:ext>
            </a:extLst>
          </p:cNvPr>
          <p:cNvSpPr txBox="1"/>
          <p:nvPr/>
        </p:nvSpPr>
        <p:spPr>
          <a:xfrm>
            <a:off x="6685821" y="4304028"/>
            <a:ext cx="351570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Human-in-the-loop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Approval/Rejection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Feedback/Correction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Escalation handling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Edge case/Error handling</a:t>
            </a:r>
          </a:p>
        </p:txBody>
      </p:sp>
    </p:spTree>
    <p:extLst>
      <p:ext uri="{BB962C8B-B14F-4D97-AF65-F5344CB8AC3E}">
        <p14:creationId xmlns:p14="http://schemas.microsoft.com/office/powerpoint/2010/main" val="3147482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E57854A-471D-307F-DABF-ECC2FA0BA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>
            <a:extLst>
              <a:ext uri="{FF2B5EF4-FFF2-40B4-BE49-F238E27FC236}">
                <a16:creationId xmlns:a16="http://schemas.microsoft.com/office/drawing/2014/main" id="{59154503-AF4E-58B9-FB30-7D7D4C4D6A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Many emerging agentic frameworks…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3ED2D3-F425-43EC-32AD-BA9998917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722" y="2006237"/>
            <a:ext cx="1260000" cy="1260000"/>
          </a:xfrm>
          <a:prstGeom prst="rect">
            <a:avLst/>
          </a:prstGeom>
        </p:spPr>
      </p:pic>
      <p:pic>
        <p:nvPicPr>
          <p:cNvPr id="1030" name="Picture 6" descr="Semantic Kernel | The latest news from the Semantic Kernel team for ...">
            <a:extLst>
              <a:ext uri="{FF2B5EF4-FFF2-40B4-BE49-F238E27FC236}">
                <a16:creationId xmlns:a16="http://schemas.microsoft.com/office/drawing/2014/main" id="{4B95BDC4-D303-0365-E4A6-7CC8FFFE8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698" y="1989000"/>
            <a:ext cx="176287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84CE7A-98B3-FF38-877B-BDCF60A72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5995" y="4060697"/>
            <a:ext cx="2160000" cy="7207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DDA58A-BEDF-9BE0-4F7B-EDA121D9AD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3112" y="5601087"/>
            <a:ext cx="2880000" cy="4557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A14AD2-D0EE-8412-F4B0-95D9725D77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7760" y="1883507"/>
            <a:ext cx="1440000" cy="14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8717DB-8D34-9E26-85F5-E303EE7693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2641" y="3912271"/>
            <a:ext cx="2880001" cy="1017644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B1073E6-AAF5-EB20-9E18-D2E75160A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6" y="5413186"/>
            <a:ext cx="2625969" cy="74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C26C05C-7665-5236-A262-BDD66CC45E9C}"/>
              </a:ext>
            </a:extLst>
          </p:cNvPr>
          <p:cNvGrpSpPr/>
          <p:nvPr/>
        </p:nvGrpSpPr>
        <p:grpSpPr>
          <a:xfrm>
            <a:off x="2143503" y="3829894"/>
            <a:ext cx="2125785" cy="1182399"/>
            <a:chOff x="3257179" y="5012293"/>
            <a:chExt cx="2125785" cy="118239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5257AEC-32F6-0587-6E60-ECFD9ECB5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57179" y="5012293"/>
              <a:ext cx="2125785" cy="9515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CB7AD88-FCC0-384C-65C8-01518B2EBA2B}"/>
                </a:ext>
              </a:extLst>
            </p:cNvPr>
            <p:cNvSpPr txBox="1"/>
            <p:nvPr/>
          </p:nvSpPr>
          <p:spPr>
            <a:xfrm>
              <a:off x="3711698" y="5733027"/>
              <a:ext cx="15071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NEXT Book Medium" panose="020B0604020101010102" pitchFamily="34" charset="0"/>
                  <a:ea typeface="Sans Serif Collection" panose="020B0502040504020204" pitchFamily="34" charset="0"/>
                  <a:cs typeface="NEXT Book Medium" panose="020B0604020101010102" pitchFamily="34" charset="0"/>
                </a:rPr>
                <a:t>Operator</a:t>
              </a:r>
              <a:endParaRPr lang="en-NL" sz="2400" dirty="0">
                <a:latin typeface="NEXT Book Medium" panose="020B0604020101010102" pitchFamily="34" charset="0"/>
                <a:ea typeface="Sans Serif Collection" panose="020B0502040504020204" pitchFamily="34" charset="0"/>
                <a:cs typeface="NEXT Book Medium" panose="020B0604020101010102" pitchFamily="34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DE4386E-0023-79F8-9ED5-98F83FB4C8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81795" y="1973683"/>
            <a:ext cx="1292554" cy="129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39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872">
          <a:extLst>
            <a:ext uri="{FF2B5EF4-FFF2-40B4-BE49-F238E27FC236}">
              <a16:creationId xmlns:a16="http://schemas.microsoft.com/office/drawing/2014/main" id="{975BC624-78DE-77A8-F7F9-7EA2DFB28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D8ABE991-060A-DB59-EF81-98B95B7A6C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>
                <a:solidFill>
                  <a:schemeClr val="tx1"/>
                </a:solidFill>
              </a:rPr>
              <a:t>The path to autonomous agents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73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EFFA73-0EAF-74FB-7743-F96449631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C90867A-CB22-124A-A75C-44DB6D4B6D0F}"/>
              </a:ext>
            </a:extLst>
          </p:cNvPr>
          <p:cNvGrpSpPr/>
          <p:nvPr/>
        </p:nvGrpSpPr>
        <p:grpSpPr>
          <a:xfrm>
            <a:off x="5472799" y="1097914"/>
            <a:ext cx="1812757" cy="5286253"/>
            <a:chOff x="1002796" y="1097916"/>
            <a:chExt cx="1812757" cy="5286253"/>
          </a:xfrm>
        </p:grpSpPr>
        <p:pic>
          <p:nvPicPr>
            <p:cNvPr id="4" name="Google Shape;4510;p256">
              <a:extLst>
                <a:ext uri="{FF2B5EF4-FFF2-40B4-BE49-F238E27FC236}">
                  <a16:creationId xmlns:a16="http://schemas.microsoft.com/office/drawing/2014/main" id="{5DDB58DC-7071-013D-9F29-377770B3E74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285786" y="176544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4513;p256">
              <a:extLst>
                <a:ext uri="{FF2B5EF4-FFF2-40B4-BE49-F238E27FC236}">
                  <a16:creationId xmlns:a16="http://schemas.microsoft.com/office/drawing/2014/main" id="{CC28E411-407C-2C19-59F2-D4636F521148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285786" y="388112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Google Shape;4532;p256">
              <a:extLst>
                <a:ext uri="{FF2B5EF4-FFF2-40B4-BE49-F238E27FC236}">
                  <a16:creationId xmlns:a16="http://schemas.microsoft.com/office/drawing/2014/main" id="{136EF547-B2C4-EAE2-19C7-6AF4BD0DC569}"/>
                </a:ext>
              </a:extLst>
            </p:cNvPr>
            <p:cNvSpPr/>
            <p:nvPr/>
          </p:nvSpPr>
          <p:spPr>
            <a:xfrm>
              <a:off x="1002796" y="6026896"/>
              <a:ext cx="1297500" cy="35727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Final answer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(output)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7" name="Google Shape;4532;p256">
              <a:extLst>
                <a:ext uri="{FF2B5EF4-FFF2-40B4-BE49-F238E27FC236}">
                  <a16:creationId xmlns:a16="http://schemas.microsoft.com/office/drawing/2014/main" id="{645DC4F1-9C77-056B-8983-5C3178EC045E}"/>
                </a:ext>
              </a:extLst>
            </p:cNvPr>
            <p:cNvSpPr/>
            <p:nvPr/>
          </p:nvSpPr>
          <p:spPr>
            <a:xfrm>
              <a:off x="1518053" y="2905169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(input)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8" name="Google Shape;4532;p256">
              <a:extLst>
                <a:ext uri="{FF2B5EF4-FFF2-40B4-BE49-F238E27FC236}">
                  <a16:creationId xmlns:a16="http://schemas.microsoft.com/office/drawing/2014/main" id="{08721FA5-AFD9-5F8A-1743-E2A82FCB7378}"/>
                </a:ext>
              </a:extLst>
            </p:cNvPr>
            <p:cNvSpPr/>
            <p:nvPr/>
          </p:nvSpPr>
          <p:spPr>
            <a:xfrm>
              <a:off x="1002796" y="1097916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Single LLM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D00C27FD-1E77-5DC0-A5B7-6B0116E16279}"/>
                </a:ext>
              </a:extLst>
            </p:cNvPr>
            <p:cNvCxnSpPr>
              <a:cxnSpLocks/>
            </p:cNvCxnSpPr>
            <p:nvPr/>
          </p:nvCxnSpPr>
          <p:spPr>
            <a:xfrm>
              <a:off x="1651546" y="27649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CDA36A9-30DE-4497-927F-3AAB8A70B4F1}"/>
                </a:ext>
              </a:extLst>
            </p:cNvPr>
            <p:cNvCxnSpPr>
              <a:cxnSpLocks/>
            </p:cNvCxnSpPr>
            <p:nvPr/>
          </p:nvCxnSpPr>
          <p:spPr>
            <a:xfrm>
              <a:off x="1651546" y="47461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Google Shape;4532;p256">
            <a:extLst>
              <a:ext uri="{FF2B5EF4-FFF2-40B4-BE49-F238E27FC236}">
                <a16:creationId xmlns:a16="http://schemas.microsoft.com/office/drawing/2014/main" id="{414B5B8C-E988-BA9E-83F6-AA29B9B471A5}"/>
              </a:ext>
            </a:extLst>
          </p:cNvPr>
          <p:cNvSpPr/>
          <p:nvPr/>
        </p:nvSpPr>
        <p:spPr>
          <a:xfrm>
            <a:off x="6178556" y="4073030"/>
            <a:ext cx="1297500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LLM</a:t>
            </a:r>
            <a:endParaRPr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pr">
      <a:dk1>
        <a:srgbClr val="121C29"/>
      </a:dk1>
      <a:lt1>
        <a:srgbClr val="FCFCFC"/>
      </a:lt1>
      <a:dk2>
        <a:srgbClr val="121C29"/>
      </a:dk2>
      <a:lt2>
        <a:srgbClr val="AAAAAA"/>
      </a:lt2>
      <a:accent1>
        <a:srgbClr val="0D2192"/>
      </a:accent1>
      <a:accent2>
        <a:srgbClr val="3EA9F5"/>
      </a:accent2>
      <a:accent3>
        <a:srgbClr val="489FB5"/>
      </a:accent3>
      <a:accent4>
        <a:srgbClr val="0BDDA3"/>
      </a:accent4>
      <a:accent5>
        <a:srgbClr val="EFCA08"/>
      </a:accent5>
      <a:accent6>
        <a:srgbClr val="FF4E00"/>
      </a:accent6>
      <a:hlink>
        <a:srgbClr val="3EA9F5"/>
      </a:hlink>
      <a:folHlink>
        <a:srgbClr val="3EA9F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25337</TotalTime>
  <Words>1206</Words>
  <Application>Microsoft Office PowerPoint</Application>
  <PresentationFormat>Widescreen</PresentationFormat>
  <Paragraphs>296</Paragraphs>
  <Slides>46</Slides>
  <Notes>21</Notes>
  <HiddenSlides>4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NEXT Book Medium</vt:lpstr>
      <vt:lpstr>Space Grotesk Light</vt:lpstr>
      <vt:lpstr>Space Grotesk Medium</vt:lpstr>
      <vt:lpstr>Space Grotesk</vt:lpstr>
      <vt:lpstr>Arial</vt:lpstr>
      <vt:lpstr>Office Theme</vt:lpstr>
      <vt:lpstr>PowerPoint Presentation</vt:lpstr>
      <vt:lpstr>Topics</vt:lpstr>
      <vt:lpstr>What are AI agents?</vt:lpstr>
      <vt:lpstr>What are AI agents?</vt:lpstr>
      <vt:lpstr>Why are AI agents useful?</vt:lpstr>
      <vt:lpstr>Must have capabilities of an agentic framework</vt:lpstr>
      <vt:lpstr>Many emerging agentic frameworks…</vt:lpstr>
      <vt:lpstr>The path to autonomous agents</vt:lpstr>
      <vt:lpstr>The path to autonomous agents</vt:lpstr>
      <vt:lpstr>The path to autonomous agents</vt:lpstr>
      <vt:lpstr>The path to autonomous agents</vt:lpstr>
      <vt:lpstr>The path to autonomous agents</vt:lpstr>
      <vt:lpstr>The path to autonomous agents</vt:lpstr>
      <vt:lpstr>Dapr</vt:lpstr>
      <vt:lpstr>PowerPoint Presentation</vt:lpstr>
      <vt:lpstr>Dapr – Application developer platform</vt:lpstr>
      <vt:lpstr>Dapr Agents</vt:lpstr>
      <vt:lpstr>Dapr Agents</vt:lpstr>
      <vt:lpstr>Dapr Agents Benefits</vt:lpstr>
      <vt:lpstr>Dapr Agent Interactions</vt:lpstr>
      <vt:lpstr>Dapr – Application developer platform</vt:lpstr>
      <vt:lpstr>Durable Agents</vt:lpstr>
      <vt:lpstr>Durable Agents</vt:lpstr>
      <vt:lpstr>Dapr Agent Types</vt:lpstr>
      <vt:lpstr>Dapr Agents Types</vt:lpstr>
      <vt:lpstr>Dapr Agents Types</vt:lpstr>
      <vt:lpstr>Multi-Agent Systems</vt:lpstr>
      <vt:lpstr>Multi-Agent Systems</vt:lpstr>
      <vt:lpstr>Multi-Agent Systems</vt:lpstr>
      <vt:lpstr>Multi-Agent Systems</vt:lpstr>
      <vt:lpstr>Agentic Patterns</vt:lpstr>
      <vt:lpstr>Agent Patterns</vt:lpstr>
      <vt:lpstr>Agent Patterns</vt:lpstr>
      <vt:lpstr>Agent Patterns</vt:lpstr>
      <vt:lpstr>Agent Patterns</vt:lpstr>
      <vt:lpstr>Agent Patterns</vt:lpstr>
      <vt:lpstr>Agent Patterns</vt:lpstr>
      <vt:lpstr>Agent Patterns</vt:lpstr>
      <vt:lpstr>Agent Patterns</vt:lpstr>
      <vt:lpstr>Dapr Agent Quickstarts</vt:lpstr>
      <vt:lpstr>Dapr Resources</vt:lpstr>
      <vt:lpstr>Claim the Dapr Community Supporter badge!</vt:lpstr>
      <vt:lpstr>Dapr Agents presentation assets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file</dc:title>
  <dc:creator>Marc Duiker</dc:creator>
  <cp:lastModifiedBy>Marc Duiker</cp:lastModifiedBy>
  <cp:revision>73</cp:revision>
  <dcterms:created xsi:type="dcterms:W3CDTF">2023-07-25T15:46:21Z</dcterms:created>
  <dcterms:modified xsi:type="dcterms:W3CDTF">2025-07-24T08:31:45Z</dcterms:modified>
</cp:coreProperties>
</file>